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261" r:id="rId4"/>
    <p:sldId id="257" r:id="rId5"/>
    <p:sldId id="260" r:id="rId6"/>
    <p:sldId id="258" r:id="rId7"/>
    <p:sldId id="264" r:id="rId8"/>
    <p:sldId id="267" r:id="rId9"/>
    <p:sldId id="274" r:id="rId10"/>
    <p:sldId id="277" r:id="rId11"/>
    <p:sldId id="284" r:id="rId12"/>
    <p:sldId id="287" r:id="rId13"/>
    <p:sldId id="286" r:id="rId14"/>
    <p:sldId id="285" r:id="rId15"/>
    <p:sldId id="275" r:id="rId16"/>
    <p:sldId id="288" r:id="rId17"/>
    <p:sldId id="265" r:id="rId18"/>
    <p:sldId id="266" r:id="rId19"/>
    <p:sldId id="289" r:id="rId20"/>
    <p:sldId id="307" r:id="rId21"/>
    <p:sldId id="272" r:id="rId22"/>
    <p:sldId id="262" r:id="rId23"/>
    <p:sldId id="278" r:id="rId24"/>
    <p:sldId id="279" r:id="rId25"/>
    <p:sldId id="280" r:id="rId26"/>
    <p:sldId id="268" r:id="rId27"/>
    <p:sldId id="269" r:id="rId28"/>
    <p:sldId id="273" r:id="rId29"/>
    <p:sldId id="283" r:id="rId30"/>
    <p:sldId id="282" r:id="rId31"/>
    <p:sldId id="300" r:id="rId32"/>
    <p:sldId id="301" r:id="rId33"/>
    <p:sldId id="290" r:id="rId34"/>
    <p:sldId id="291" r:id="rId35"/>
    <p:sldId id="292" r:id="rId36"/>
    <p:sldId id="293" r:id="rId37"/>
    <p:sldId id="294" r:id="rId38"/>
    <p:sldId id="298" r:id="rId39"/>
    <p:sldId id="297" r:id="rId40"/>
    <p:sldId id="295" r:id="rId41"/>
    <p:sldId id="296" r:id="rId42"/>
    <p:sldId id="299" r:id="rId43"/>
    <p:sldId id="302" r:id="rId44"/>
    <p:sldId id="303"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142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436CC-9164-4F77-8445-F59EEC2DE493}" type="datetimeFigureOut">
              <a:rPr lang="en-US" smtClean="0"/>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63744-2044-4DAE-BD16-C0357092F7FC}" type="slidenum">
              <a:rPr lang="en-US" smtClean="0"/>
              <a:t>‹#›</a:t>
            </a:fld>
            <a:endParaRPr lang="en-US"/>
          </a:p>
        </p:txBody>
      </p:sp>
    </p:spTree>
    <p:extLst>
      <p:ext uri="{BB962C8B-B14F-4D97-AF65-F5344CB8AC3E}">
        <p14:creationId xmlns:p14="http://schemas.microsoft.com/office/powerpoint/2010/main" val="395991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63744-2044-4DAE-BD16-C0357092F7FC}" type="slidenum">
              <a:rPr lang="en-US" smtClean="0"/>
              <a:t>39</a:t>
            </a:fld>
            <a:endParaRPr lang="en-US"/>
          </a:p>
        </p:txBody>
      </p:sp>
    </p:spTree>
    <p:extLst>
      <p:ext uri="{BB962C8B-B14F-4D97-AF65-F5344CB8AC3E}">
        <p14:creationId xmlns:p14="http://schemas.microsoft.com/office/powerpoint/2010/main" val="260220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A219FC-1B65-4A5B-AB12-804B05DEA00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88774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219FC-1B65-4A5B-AB12-804B05DEA00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35210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219FC-1B65-4A5B-AB12-804B05DEA00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9372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219FC-1B65-4A5B-AB12-804B05DEA00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452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A219FC-1B65-4A5B-AB12-804B05DEA00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1768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A219FC-1B65-4A5B-AB12-804B05DEA00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21788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A219FC-1B65-4A5B-AB12-804B05DEA00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237006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A219FC-1B65-4A5B-AB12-804B05DEA00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64021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19FC-1B65-4A5B-AB12-804B05DEA00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130075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219FC-1B65-4A5B-AB12-804B05DEA00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36398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219FC-1B65-4A5B-AB12-804B05DEA00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9169A-4C0C-4FF9-82AC-658C9B58308F}" type="slidenum">
              <a:rPr lang="en-US" smtClean="0"/>
              <a:t>‹#›</a:t>
            </a:fld>
            <a:endParaRPr lang="en-US"/>
          </a:p>
        </p:txBody>
      </p:sp>
    </p:spTree>
    <p:extLst>
      <p:ext uri="{BB962C8B-B14F-4D97-AF65-F5344CB8AC3E}">
        <p14:creationId xmlns:p14="http://schemas.microsoft.com/office/powerpoint/2010/main" val="404080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19FC-1B65-4A5B-AB12-804B05DEA00A}" type="datetimeFigureOut">
              <a:rPr lang="en-US" smtClean="0"/>
              <a:t>6/21/2017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9169A-4C0C-4FF9-82AC-658C9B58308F}" type="slidenum">
              <a:rPr lang="en-US" smtClean="0"/>
              <a:t>‹#›</a:t>
            </a:fld>
            <a:endParaRPr lang="en-US"/>
          </a:p>
        </p:txBody>
      </p:sp>
    </p:spTree>
    <p:extLst>
      <p:ext uri="{BB962C8B-B14F-4D97-AF65-F5344CB8AC3E}">
        <p14:creationId xmlns:p14="http://schemas.microsoft.com/office/powerpoint/2010/main" val="265584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eb.uod.ac/ac/c/cod/" TargetMode="External"/><Relationship Id="rId13" Type="http://schemas.openxmlformats.org/officeDocument/2006/relationships/hyperlink" Target="http://web.uod.ac/ac/c/cbe/" TargetMode="External"/><Relationship Id="rId18" Type="http://schemas.openxmlformats.org/officeDocument/2006/relationships/hyperlink" Target="http://web.uod.ac/ac/c/chs/" TargetMode="External"/><Relationship Id="rId3" Type="http://schemas.openxmlformats.org/officeDocument/2006/relationships/hyperlink" Target="http://web.uod.ac/ac/c/com/" TargetMode="External"/><Relationship Id="rId7" Type="http://schemas.openxmlformats.org/officeDocument/2006/relationships/hyperlink" Target="http://web.uod.ac/ac/c/coh/" TargetMode="External"/><Relationship Id="rId12" Type="http://schemas.openxmlformats.org/officeDocument/2006/relationships/hyperlink" Target="http://web.uod.ac/ac/c/cos/" TargetMode="External"/><Relationship Id="rId17" Type="http://schemas.openxmlformats.org/officeDocument/2006/relationships/hyperlink" Target="http://web.uod.ac/ac/c/cse/" TargetMode="External"/><Relationship Id="rId2" Type="http://schemas.openxmlformats.org/officeDocument/2006/relationships/hyperlink" Target="http://web.uod.ac/ac/c/" TargetMode="External"/><Relationship Id="rId16" Type="http://schemas.openxmlformats.org/officeDocument/2006/relationships/hyperlink" Target="http://web.uod.ac/ac/c/con/" TargetMode="External"/><Relationship Id="rId1" Type="http://schemas.openxmlformats.org/officeDocument/2006/relationships/slideLayout" Target="../slideLayouts/slideLayout2.xml"/><Relationship Id="rId6" Type="http://schemas.openxmlformats.org/officeDocument/2006/relationships/hyperlink" Target="http://web.uod.ac/ac/c/coe/" TargetMode="External"/><Relationship Id="rId11" Type="http://schemas.openxmlformats.org/officeDocument/2006/relationships/hyperlink" Target="http://web.uod.ac/ac/c/cae/" TargetMode="External"/><Relationship Id="rId5" Type="http://schemas.openxmlformats.org/officeDocument/2006/relationships/hyperlink" Target="http://web.uod.ac/ac/c/clp/" TargetMode="External"/><Relationship Id="rId15" Type="http://schemas.openxmlformats.org/officeDocument/2006/relationships/hyperlink" Target="http://web.uod.ac/ac/c/csa/" TargetMode="External"/><Relationship Id="rId10" Type="http://schemas.openxmlformats.org/officeDocument/2006/relationships/hyperlink" Target="http://web.uod.ac/ac/c/cvm/" TargetMode="External"/><Relationship Id="rId19" Type="http://schemas.openxmlformats.org/officeDocument/2006/relationships/hyperlink" Target="http://web.uod.ac/ac/c/cba/" TargetMode="External"/><Relationship Id="rId4" Type="http://schemas.openxmlformats.org/officeDocument/2006/relationships/hyperlink" Target="http://web.uod.ac/ac/c/coa/" TargetMode="External"/><Relationship Id="rId9" Type="http://schemas.openxmlformats.org/officeDocument/2006/relationships/hyperlink" Target="http://web.uod.ac/ac/c/cop/" TargetMode="External"/><Relationship Id="rId14" Type="http://schemas.openxmlformats.org/officeDocument/2006/relationships/hyperlink" Target="http://web.uod.ac/ac/c/cpe/"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eb.uod.ac/ac/c/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eb.uod.ac/ac/c/co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265" y="304800"/>
            <a:ext cx="7696200" cy="1828800"/>
          </a:xfrm>
        </p:spPr>
        <p:txBody>
          <a:bodyPr>
            <a:normAutofit fontScale="90000"/>
          </a:bodyPr>
          <a:lstStyle/>
          <a:p>
            <a:r>
              <a:rPr lang="en-US" b="1" dirty="0">
                <a:latin typeface="Times New Roman" pitchFamily="18" charset="0"/>
                <a:cs typeface="Times New Roman" pitchFamily="18" charset="0"/>
              </a:rPr>
              <a:t>Strengthening the Regional Engagement Role of Universities in Africa and Asia </a:t>
            </a:r>
            <a:endParaRPr lang="en-US" dirty="0">
              <a:latin typeface="Times New Roman" pitchFamily="18" charset="0"/>
              <a:cs typeface="Times New Roman" pitchFamily="18" charset="0"/>
            </a:endParaRPr>
          </a:p>
        </p:txBody>
      </p:sp>
      <p:pic>
        <p:nvPicPr>
          <p:cNvPr id="4" name="صورة 8"/>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1358265" cy="1605915"/>
          </a:xfrm>
          <a:prstGeom prst="rect">
            <a:avLst/>
          </a:prstGeom>
        </p:spPr>
      </p:pic>
      <p:sp>
        <p:nvSpPr>
          <p:cNvPr id="5" name="Title 1"/>
          <p:cNvSpPr txBox="1">
            <a:spLocks/>
          </p:cNvSpPr>
          <p:nvPr/>
        </p:nvSpPr>
        <p:spPr>
          <a:xfrm>
            <a:off x="13855" y="2362200"/>
            <a:ext cx="9144000" cy="396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200000"/>
              </a:lnSpc>
            </a:pPr>
            <a:r>
              <a:rPr lang="en-US" sz="3200" b="1" dirty="0">
                <a:latin typeface="Times New Roman" pitchFamily="18" charset="0"/>
                <a:cs typeface="Times New Roman" pitchFamily="18" charset="0"/>
              </a:rPr>
              <a:t>University of Duhok Presentation </a:t>
            </a:r>
          </a:p>
          <a:p>
            <a:pPr>
              <a:lnSpc>
                <a:spcPct val="200000"/>
              </a:lnSpc>
            </a:pPr>
            <a:r>
              <a:rPr lang="en-US" sz="2400" b="1" dirty="0" smtClean="0">
                <a:latin typeface="Times New Roman" pitchFamily="18" charset="0"/>
                <a:cs typeface="Times New Roman" pitchFamily="18" charset="0"/>
              </a:rPr>
              <a:t>Associate Prof. Dr. Kamal Ketuly</a:t>
            </a:r>
          </a:p>
          <a:p>
            <a:pPr>
              <a:lnSpc>
                <a:spcPct val="200000"/>
              </a:lnSpc>
            </a:pPr>
            <a:r>
              <a:rPr lang="en-US" sz="2400" b="1" dirty="0" smtClean="0">
                <a:latin typeface="Times New Roman" pitchFamily="18" charset="0"/>
                <a:cs typeface="Times New Roman" pitchFamily="18" charset="0"/>
              </a:rPr>
              <a:t>Dr. Sizar Abid Mohammed </a:t>
            </a:r>
          </a:p>
          <a:p>
            <a:pPr>
              <a:lnSpc>
                <a:spcPct val="200000"/>
              </a:lnSpc>
            </a:pPr>
            <a:r>
              <a:rPr lang="en-US" sz="2400" b="1" dirty="0" smtClean="0">
                <a:latin typeface="Times New Roman" pitchFamily="18" charset="0"/>
                <a:cs typeface="Times New Roman" pitchFamily="18" charset="0"/>
              </a:rPr>
              <a:t>Duhok, Kurdistan Region of Iraq</a:t>
            </a:r>
            <a:endParaRPr lang="en-US" sz="2400" b="1" dirty="0">
              <a:latin typeface="Times New Roman" pitchFamily="18" charset="0"/>
              <a:cs typeface="Times New Roman" pitchFamily="18" charset="0"/>
            </a:endParaRPr>
          </a:p>
          <a:p>
            <a:pPr>
              <a:lnSpc>
                <a:spcPct val="200000"/>
              </a:lnSpc>
            </a:pPr>
            <a:r>
              <a:rPr lang="en-US" sz="2400" b="1" dirty="0" smtClean="0">
                <a:latin typeface="Times New Roman" pitchFamily="18" charset="0"/>
                <a:cs typeface="Times New Roman" pitchFamily="18" charset="0"/>
              </a:rPr>
              <a:t>Workshop - Cape Town </a:t>
            </a:r>
          </a:p>
          <a:p>
            <a:pPr>
              <a:lnSpc>
                <a:spcPct val="200000"/>
              </a:lnSpc>
            </a:pPr>
            <a:r>
              <a:rPr lang="en-US" sz="2400" b="1" dirty="0" smtClean="0">
                <a:latin typeface="Times New Roman" pitchFamily="18" charset="0"/>
                <a:cs typeface="Times New Roman" pitchFamily="18" charset="0"/>
              </a:rPr>
              <a:t>11-14</a:t>
            </a:r>
            <a:r>
              <a:rPr lang="en-US" sz="2400" b="1" baseline="30000" dirty="0" smtClean="0">
                <a:latin typeface="Times New Roman" pitchFamily="18" charset="0"/>
                <a:cs typeface="Times New Roman" pitchFamily="18" charset="0"/>
              </a:rPr>
              <a:t>th</a:t>
            </a:r>
            <a:r>
              <a:rPr lang="en-US" sz="2400" b="1" dirty="0" smtClean="0">
                <a:latin typeface="Times New Roman" pitchFamily="18" charset="0"/>
                <a:cs typeface="Times New Roman" pitchFamily="18" charset="0"/>
              </a:rPr>
              <a:t> June 2017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2046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a:bodyPr>
          <a:lstStyle/>
          <a:p>
            <a:r>
              <a:rPr lang="en-US" sz="3200" b="1" dirty="0">
                <a:latin typeface="Times New Roman" pitchFamily="18" charset="0"/>
                <a:cs typeface="Times New Roman" pitchFamily="18" charset="0"/>
              </a:rPr>
              <a:t>Zakho districts 60 km </a:t>
            </a:r>
            <a:r>
              <a:rPr lang="en-US" sz="3200" b="1" dirty="0" smtClean="0">
                <a:latin typeface="Times New Roman" pitchFamily="18" charset="0"/>
                <a:cs typeface="Times New Roman" pitchFamily="18" charset="0"/>
              </a:rPr>
              <a:t>North West </a:t>
            </a:r>
            <a:r>
              <a:rPr lang="en-US" sz="3200" b="1" dirty="0">
                <a:latin typeface="Times New Roman" pitchFamily="18" charset="0"/>
                <a:cs typeface="Times New Roman" pitchFamily="18" charset="0"/>
              </a:rPr>
              <a:t>of Duhok at an altitude of 656m</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5257800"/>
          </a:xfrm>
          <a:prstGeom prst="rect">
            <a:avLst/>
          </a:prstGeom>
        </p:spPr>
      </p:pic>
    </p:spTree>
    <p:extLst>
      <p:ext uri="{BB962C8B-B14F-4D97-AF65-F5344CB8AC3E}">
        <p14:creationId xmlns:p14="http://schemas.microsoft.com/office/powerpoint/2010/main" val="3318924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2" name="TextBox 1"/>
          <p:cNvSpPr txBox="1"/>
          <p:nvPr/>
        </p:nvSpPr>
        <p:spPr>
          <a:xfrm>
            <a:off x="0" y="76200"/>
            <a:ext cx="9144000" cy="707886"/>
          </a:xfrm>
          <a:prstGeom prst="rect">
            <a:avLst/>
          </a:prstGeom>
          <a:noFill/>
        </p:spPr>
        <p:txBody>
          <a:bodyPr wrap="square" rtlCol="0">
            <a:spAutoFit/>
          </a:bodyPr>
          <a:lstStyle/>
          <a:p>
            <a:pPr algn="ctr"/>
            <a:r>
              <a:rPr lang="en-US" sz="4000" b="1" dirty="0" err="1" smtClean="0"/>
              <a:t>Zakho</a:t>
            </a:r>
            <a:r>
              <a:rPr lang="en-US" sz="4000" b="1" dirty="0" smtClean="0"/>
              <a:t> city and </a:t>
            </a:r>
            <a:r>
              <a:rPr lang="en-US" sz="4000" b="1" dirty="0" err="1" smtClean="0"/>
              <a:t>Khabor</a:t>
            </a:r>
            <a:r>
              <a:rPr lang="en-US" sz="4000" b="1" dirty="0" smtClean="0"/>
              <a:t> river </a:t>
            </a:r>
            <a:endParaRPr lang="en-US" sz="4000" b="1" dirty="0"/>
          </a:p>
        </p:txBody>
      </p:sp>
    </p:spTree>
    <p:extLst>
      <p:ext uri="{BB962C8B-B14F-4D97-AF65-F5344CB8AC3E}">
        <p14:creationId xmlns:p14="http://schemas.microsoft.com/office/powerpoint/2010/main" val="217394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b="1" dirty="0" err="1">
                <a:latin typeface="Times New Roman" pitchFamily="18" charset="0"/>
                <a:cs typeface="Times New Roman" pitchFamily="18" charset="0"/>
              </a:rPr>
              <a:t>Akre</a:t>
            </a:r>
            <a:r>
              <a:rPr lang="en-US" b="1" dirty="0">
                <a:latin typeface="Times New Roman" pitchFamily="18" charset="0"/>
                <a:cs typeface="Times New Roman" pitchFamily="18" charset="0"/>
              </a:rPr>
              <a:t> districts 100 km East of Duhok an altitude of 822m,</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334000"/>
          </a:xfrm>
          <a:prstGeom prst="rect">
            <a:avLst/>
          </a:prstGeom>
        </p:spPr>
      </p:pic>
    </p:spTree>
    <p:extLst>
      <p:ext uri="{BB962C8B-B14F-4D97-AF65-F5344CB8AC3E}">
        <p14:creationId xmlns:p14="http://schemas.microsoft.com/office/powerpoint/2010/main" val="316336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4" y="1371600"/>
            <a:ext cx="9207814" cy="5486400"/>
          </a:xfrm>
          <a:prstGeom prst="rect">
            <a:avLst/>
          </a:prstGeom>
        </p:spPr>
      </p:pic>
      <p:sp>
        <p:nvSpPr>
          <p:cNvPr id="6" name="TextBox 5"/>
          <p:cNvSpPr txBox="1"/>
          <p:nvPr/>
        </p:nvSpPr>
        <p:spPr>
          <a:xfrm>
            <a:off x="-63814" y="0"/>
            <a:ext cx="9207814" cy="1200329"/>
          </a:xfrm>
          <a:prstGeom prst="rect">
            <a:avLst/>
          </a:prstGeom>
          <a:noFill/>
        </p:spPr>
        <p:txBody>
          <a:bodyPr wrap="square" rtlCol="0">
            <a:spAutoFit/>
          </a:bodyPr>
          <a:lstStyle/>
          <a:p>
            <a:pPr algn="just"/>
            <a:r>
              <a:rPr lang="en-US" sz="3600" b="1" dirty="0">
                <a:latin typeface="Times New Roman" pitchFamily="18" charset="0"/>
                <a:cs typeface="Times New Roman" pitchFamily="18" charset="0"/>
              </a:rPr>
              <a:t>Amedye districts 70 km North of Duhok at a high altitude level of 1254m.</a:t>
            </a:r>
          </a:p>
        </p:txBody>
      </p:sp>
    </p:spTree>
    <p:extLst>
      <p:ext uri="{BB962C8B-B14F-4D97-AF65-F5344CB8AC3E}">
        <p14:creationId xmlns:p14="http://schemas.microsoft.com/office/powerpoint/2010/main" val="3515186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6096000"/>
          </a:xfrm>
          <a:prstGeom prst="rect">
            <a:avLst/>
          </a:prstGeom>
        </p:spPr>
      </p:pic>
      <p:sp>
        <p:nvSpPr>
          <p:cNvPr id="2" name="TextBox 1"/>
          <p:cNvSpPr txBox="1"/>
          <p:nvPr/>
        </p:nvSpPr>
        <p:spPr>
          <a:xfrm>
            <a:off x="304800" y="107952"/>
            <a:ext cx="8458200" cy="707886"/>
          </a:xfrm>
          <a:prstGeom prst="rect">
            <a:avLst/>
          </a:prstGeom>
          <a:noFill/>
        </p:spPr>
        <p:txBody>
          <a:bodyPr wrap="square" rtlCol="0">
            <a:spAutoFit/>
          </a:bodyPr>
          <a:lstStyle/>
          <a:p>
            <a:pPr algn="ctr"/>
            <a:r>
              <a:rPr lang="en-US" sz="4000" b="1" dirty="0" smtClean="0"/>
              <a:t> </a:t>
            </a:r>
            <a:r>
              <a:rPr lang="en-US" sz="4000" b="1" dirty="0" err="1" smtClean="0"/>
              <a:t>Amedye</a:t>
            </a:r>
            <a:r>
              <a:rPr lang="en-US" sz="4000" b="1" dirty="0" smtClean="0"/>
              <a:t> </a:t>
            </a:r>
            <a:endParaRPr lang="en-US" sz="4000" b="1" dirty="0"/>
          </a:p>
        </p:txBody>
      </p:sp>
    </p:spTree>
    <p:extLst>
      <p:ext uri="{BB962C8B-B14F-4D97-AF65-F5344CB8AC3E}">
        <p14:creationId xmlns:p14="http://schemas.microsoft.com/office/powerpoint/2010/main" val="3688097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Industrial </a:t>
            </a:r>
            <a:r>
              <a:rPr lang="en-US" b="1" dirty="0" smtClean="0">
                <a:latin typeface="Times New Roman" pitchFamily="18" charset="0"/>
                <a:cs typeface="Times New Roman" pitchFamily="18" charset="0"/>
              </a:rPr>
              <a:t>areas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067800" cy="4525963"/>
          </a:xfrm>
        </p:spPr>
        <p:txBody>
          <a:bodyPr>
            <a:normAutofit fontScale="92500" lnSpcReduction="20000"/>
          </a:bodyPr>
          <a:lstStyle/>
          <a:p>
            <a:pPr marL="0" indent="0" algn="just">
              <a:lnSpc>
                <a:spcPct val="150000"/>
              </a:lnSpc>
              <a:buNone/>
            </a:pPr>
            <a:r>
              <a:rPr lang="en-US" sz="4000" dirty="0" smtClean="0">
                <a:latin typeface="Times New Roman" pitchFamily="18" charset="0"/>
                <a:cs typeface="Times New Roman" pitchFamily="18" charset="0"/>
              </a:rPr>
              <a:t>	The </a:t>
            </a:r>
            <a:r>
              <a:rPr lang="en-US" sz="4000" dirty="0">
                <a:latin typeface="Times New Roman" pitchFamily="18" charset="0"/>
                <a:cs typeface="Times New Roman" pitchFamily="18" charset="0"/>
              </a:rPr>
              <a:t>two main industrial areas, namely </a:t>
            </a:r>
            <a:r>
              <a:rPr lang="en-US" sz="4000" dirty="0" err="1">
                <a:latin typeface="Times New Roman" pitchFamily="18" charset="0"/>
                <a:cs typeface="Times New Roman" pitchFamily="18" charset="0"/>
              </a:rPr>
              <a:t>Baroshke</a:t>
            </a:r>
            <a:r>
              <a:rPr lang="en-US" sz="4000" dirty="0">
                <a:latin typeface="Times New Roman" pitchFamily="18" charset="0"/>
                <a:cs typeface="Times New Roman" pitchFamily="18" charset="0"/>
              </a:rPr>
              <a:t> and Malta were selected. Both are located within the border of the Duhok municipality and include small factories, car repair shops and other industrial related facilities</a:t>
            </a:r>
          </a:p>
        </p:txBody>
      </p:sp>
    </p:spTree>
    <p:extLst>
      <p:ext uri="{BB962C8B-B14F-4D97-AF65-F5344CB8AC3E}">
        <p14:creationId xmlns:p14="http://schemas.microsoft.com/office/powerpoint/2010/main" val="393681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8686800" cy="900545"/>
          </a:xfrm>
        </p:spPr>
        <p:txBody>
          <a:bodyPr/>
          <a:lstStyle/>
          <a:p>
            <a:r>
              <a:rPr lang="en-US" b="1" dirty="0" smtClean="0"/>
              <a:t>Agriculture and water resources </a:t>
            </a:r>
            <a:endParaRPr lang="en-US" b="1" dirty="0"/>
          </a:p>
        </p:txBody>
      </p:sp>
      <p:sp>
        <p:nvSpPr>
          <p:cNvPr id="4" name="Content Placeholder 2"/>
          <p:cNvSpPr>
            <a:spLocks noGrp="1"/>
          </p:cNvSpPr>
          <p:nvPr>
            <p:ph idx="1"/>
          </p:nvPr>
        </p:nvSpPr>
        <p:spPr>
          <a:xfrm>
            <a:off x="0" y="914400"/>
            <a:ext cx="9144000" cy="5791200"/>
          </a:xfrm>
        </p:spPr>
        <p:txBody>
          <a:bodyPr>
            <a:noAutofit/>
          </a:bodyPr>
          <a:lstStyle/>
          <a:p>
            <a:pPr marL="514350" indent="-514350" algn="just">
              <a:buAutoNum type="arabicParenR"/>
            </a:pPr>
            <a:r>
              <a:rPr lang="en-US" b="1" dirty="0" smtClean="0">
                <a:latin typeface="Times New Roman" pitchFamily="18" charset="0"/>
                <a:cs typeface="Times New Roman" pitchFamily="18" charset="0"/>
              </a:rPr>
              <a:t>Cereals : </a:t>
            </a:r>
            <a:r>
              <a:rPr lang="en-US" dirty="0" smtClean="0">
                <a:latin typeface="Times New Roman" pitchFamily="18" charset="0"/>
                <a:cs typeface="Times New Roman" pitchFamily="18" charset="0"/>
              </a:rPr>
              <a:t>wheat, barely, oats, Sesame seed, rice, chickpeas and lentil seed etc.  </a:t>
            </a:r>
          </a:p>
          <a:p>
            <a:pPr marL="514350" indent="-514350" algn="just">
              <a:buAutoNum type="arabicParenR"/>
            </a:pPr>
            <a:r>
              <a:rPr lang="en-US" b="1" dirty="0" smtClean="0">
                <a:latin typeface="Times New Roman" pitchFamily="18" charset="0"/>
                <a:cs typeface="Times New Roman" pitchFamily="18" charset="0"/>
              </a:rPr>
              <a:t>Fruits :</a:t>
            </a:r>
            <a:r>
              <a:rPr lang="en-US" dirty="0" smtClean="0">
                <a:latin typeface="Times New Roman" pitchFamily="18" charset="0"/>
                <a:cs typeface="Times New Roman" pitchFamily="18" charset="0"/>
              </a:rPr>
              <a:t>  Apple and various citrus fruits, fug various type of berries, apricot, prunes, grapes</a:t>
            </a:r>
            <a:r>
              <a:rPr lang="en-US" dirty="0">
                <a:latin typeface="Times New Roman" pitchFamily="18" charset="0"/>
                <a:cs typeface="Times New Roman" pitchFamily="18" charset="0"/>
              </a:rPr>
              <a:t>, peach, </a:t>
            </a:r>
            <a:r>
              <a:rPr lang="en-US" dirty="0" smtClean="0">
                <a:latin typeface="Times New Roman" pitchFamily="18" charset="0"/>
                <a:cs typeface="Times New Roman" pitchFamily="18" charset="0"/>
              </a:rPr>
              <a:t>pear, olives, sunflowers and pomegranates, etc.</a:t>
            </a:r>
          </a:p>
          <a:p>
            <a:pPr marL="514350" indent="-514350" algn="just">
              <a:buAutoNum type="arabicParenR"/>
            </a:pPr>
            <a:r>
              <a:rPr lang="en-US" b="1" dirty="0" smtClean="0">
                <a:latin typeface="Times New Roman" pitchFamily="18" charset="0"/>
                <a:cs typeface="Times New Roman" pitchFamily="18" charset="0"/>
              </a:rPr>
              <a:t>Nuts :     </a:t>
            </a:r>
            <a:r>
              <a:rPr lang="en-US" dirty="0" smtClean="0">
                <a:latin typeface="Times New Roman" pitchFamily="18" charset="0"/>
                <a:cs typeface="Times New Roman" pitchFamily="18" charset="0"/>
              </a:rPr>
              <a:t>Almond, walnut and </a:t>
            </a:r>
            <a:r>
              <a:rPr lang="en-US" dirty="0" err="1" smtClean="0">
                <a:latin typeface="Times New Roman" pitchFamily="18" charset="0"/>
                <a:cs typeface="Times New Roman" pitchFamily="18" charset="0"/>
              </a:rPr>
              <a:t>Kezwan</a:t>
            </a:r>
            <a:r>
              <a:rPr lang="en-US" dirty="0" smtClean="0">
                <a:latin typeface="Times New Roman" pitchFamily="18" charset="0"/>
                <a:cs typeface="Times New Roman" pitchFamily="18" charset="0"/>
              </a:rPr>
              <a:t>.</a:t>
            </a:r>
          </a:p>
          <a:p>
            <a:pPr marL="514350" indent="-514350" algn="just">
              <a:buAutoNum type="arabicParenR"/>
            </a:pPr>
            <a:r>
              <a:rPr lang="en-US" b="1" dirty="0" smtClean="0">
                <a:latin typeface="Times New Roman" pitchFamily="18" charset="0"/>
                <a:cs typeface="Times New Roman" pitchFamily="18" charset="0"/>
              </a:rPr>
              <a:t>Tobacco : </a:t>
            </a:r>
            <a:endParaRPr lang="en-US" dirty="0" smtClean="0">
              <a:latin typeface="Times New Roman" pitchFamily="18" charset="0"/>
              <a:cs typeface="Times New Roman" pitchFamily="18" charset="0"/>
            </a:endParaRPr>
          </a:p>
          <a:p>
            <a:pPr marL="514350" indent="-514350" algn="just">
              <a:buAutoNum type="arabicParenR"/>
            </a:pPr>
            <a:r>
              <a:rPr lang="en-US" b="1" dirty="0" smtClean="0">
                <a:latin typeface="Times New Roman" pitchFamily="18" charset="0"/>
                <a:cs typeface="Times New Roman" pitchFamily="18" charset="0"/>
              </a:rPr>
              <a:t>A large variety of vegetables: </a:t>
            </a:r>
          </a:p>
          <a:p>
            <a:pPr marL="514350" indent="-514350" algn="just">
              <a:buAutoNum type="arabicParenR"/>
            </a:pPr>
            <a:r>
              <a:rPr lang="en-US" b="1" dirty="0" smtClean="0">
                <a:latin typeface="Times New Roman" pitchFamily="18" charset="0"/>
                <a:cs typeface="Times New Roman" pitchFamily="18" charset="0"/>
              </a:rPr>
              <a:t>Large number of water springs, streams, rivers and Dams.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223545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6855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152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 in Duhok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4800600" cy="464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371600"/>
            <a:ext cx="4398964" cy="4648200"/>
          </a:xfrm>
          <a:prstGeom prst="rect">
            <a:avLst/>
          </a:prstGeom>
        </p:spPr>
      </p:pic>
    </p:spTree>
    <p:extLst>
      <p:ext uri="{BB962C8B-B14F-4D97-AF65-F5344CB8AC3E}">
        <p14:creationId xmlns:p14="http://schemas.microsoft.com/office/powerpoint/2010/main" val="4096152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99" y="20782"/>
            <a:ext cx="8229600" cy="715962"/>
          </a:xfrm>
        </p:spPr>
        <p:txBody>
          <a:bodyPr>
            <a:normAutofit fontScale="90000"/>
          </a:bodyPr>
          <a:lstStyle/>
          <a:p>
            <a:r>
              <a:rPr lang="en-US" b="1" dirty="0" smtClean="0"/>
              <a:t>Map of Middle East</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 y="709613"/>
            <a:ext cx="9146801" cy="614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222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waterfalls </a:t>
            </a:r>
            <a:r>
              <a:rPr lang="en-US" dirty="0" smtClean="0"/>
              <a:t>in Duhok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562600" cy="5486400"/>
          </a:xfrm>
          <a:prstGeom prst="rect">
            <a:avLst/>
          </a:prstGeom>
        </p:spPr>
      </p:pic>
    </p:spTree>
    <p:extLst>
      <p:ext uri="{BB962C8B-B14F-4D97-AF65-F5344CB8AC3E}">
        <p14:creationId xmlns:p14="http://schemas.microsoft.com/office/powerpoint/2010/main" val="410968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828800"/>
          </a:xfrm>
        </p:spPr>
        <p:txBody>
          <a:bodyPr>
            <a:normAutofit/>
          </a:bodyPr>
          <a:lstStyle/>
          <a:p>
            <a:r>
              <a:rPr lang="en-US" b="1" dirty="0" smtClean="0">
                <a:latin typeface="Times New Roman" pitchFamily="18" charset="0"/>
                <a:cs typeface="Times New Roman" pitchFamily="18" charset="0"/>
              </a:rPr>
              <a:t>University of Duhok</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Established 1992-1993</a:t>
            </a:r>
            <a:endParaRPr lang="en-US"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5105400"/>
          </a:xfrm>
          <a:prstGeom prst="rect">
            <a:avLst/>
          </a:prstGeom>
        </p:spPr>
      </p:pic>
    </p:spTree>
    <p:extLst>
      <p:ext uri="{BB962C8B-B14F-4D97-AF65-F5344CB8AC3E}">
        <p14:creationId xmlns:p14="http://schemas.microsoft.com/office/powerpoint/2010/main" val="1271478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41924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4191000"/>
            <a:ext cx="8839200" cy="2665512"/>
          </a:xfrm>
          <a:prstGeom prst="rect">
            <a:avLst/>
          </a:prstGeom>
        </p:spPr>
      </p:pic>
    </p:spTree>
    <p:extLst>
      <p:ext uri="{BB962C8B-B14F-4D97-AF65-F5344CB8AC3E}">
        <p14:creationId xmlns:p14="http://schemas.microsoft.com/office/powerpoint/2010/main" val="428426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ctr" fontAlgn="base">
              <a:buNone/>
            </a:pPr>
            <a:r>
              <a:rPr lang="en-US" cap="all" dirty="0" smtClean="0">
                <a:solidFill>
                  <a:srgbClr val="576162"/>
                </a:solidFill>
                <a:latin typeface="Oswald"/>
                <a:hlinkClick r:id="rId2"/>
              </a:rPr>
              <a:t>COLLEGES</a:t>
            </a:r>
            <a:endParaRPr lang="en-US" cap="all" dirty="0" smtClean="0">
              <a:solidFill>
                <a:srgbClr val="576162"/>
              </a:solidFill>
              <a:latin typeface="Oswald"/>
            </a:endParaRPr>
          </a:p>
          <a:p>
            <a:pPr marL="0" indent="0" algn="ctr" fontAlgn="base">
              <a:buNone/>
            </a:pPr>
            <a:endParaRPr lang="en-US" cap="all" dirty="0">
              <a:solidFill>
                <a:srgbClr val="324545"/>
              </a:solidFill>
              <a:latin typeface="Oswald"/>
            </a:endParaRPr>
          </a:p>
          <a:p>
            <a:pPr marL="514350" indent="-514350" fontAlgn="base">
              <a:buFont typeface="+mj-lt"/>
              <a:buAutoNum type="arabicParenR"/>
            </a:pPr>
            <a:r>
              <a:rPr lang="en-US" b="1" dirty="0">
                <a:solidFill>
                  <a:srgbClr val="1F8DBE"/>
                </a:solidFill>
                <a:latin typeface="Open Sans"/>
                <a:hlinkClick r:id="rId3"/>
              </a:rPr>
              <a:t>College of Medicine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4"/>
              </a:rPr>
              <a:t>College of Agriculture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5"/>
              </a:rPr>
              <a:t>College of Law and Political Sciences</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6"/>
              </a:rPr>
              <a:t>College of Engineering</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7"/>
              </a:rPr>
              <a:t>College of Humanities</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8"/>
              </a:rPr>
              <a:t>College of Dentistry</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9"/>
              </a:rPr>
              <a:t>College of Pharmacy</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0"/>
              </a:rPr>
              <a:t>College of Veterinary Medicine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1"/>
              </a:rPr>
              <a:t>College of Administration and Economics</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2"/>
              </a:rPr>
              <a:t>College of Science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3"/>
              </a:rPr>
              <a:t>College of Basic Education</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4"/>
              </a:rPr>
              <a:t>College of Physical Education</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5"/>
              </a:rPr>
              <a:t>College of Spatial Planning &amp; Applied Science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6"/>
              </a:rPr>
              <a:t>College of Nursing</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7"/>
              </a:rPr>
              <a:t>College of Education - </a:t>
            </a:r>
            <a:r>
              <a:rPr lang="en-US" b="1" dirty="0" err="1">
                <a:solidFill>
                  <a:srgbClr val="1F8DBE"/>
                </a:solidFill>
                <a:latin typeface="Open Sans"/>
                <a:hlinkClick r:id="rId17"/>
              </a:rPr>
              <a:t>Akre</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8"/>
              </a:rPr>
              <a:t>College of Health Sciences</a:t>
            </a:r>
            <a:endParaRPr lang="en-US" b="1" dirty="0">
              <a:solidFill>
                <a:srgbClr val="666666"/>
              </a:solidFill>
              <a:latin typeface="Open Sans"/>
            </a:endParaRPr>
          </a:p>
          <a:p>
            <a:pPr marL="514350" indent="-514350" fontAlgn="base">
              <a:buFont typeface="+mj-lt"/>
              <a:buAutoNum type="arabicParenR"/>
            </a:pPr>
            <a:r>
              <a:rPr lang="en-US" b="1" dirty="0">
                <a:solidFill>
                  <a:srgbClr val="1F8DBE"/>
                </a:solidFill>
                <a:latin typeface="Open Sans"/>
                <a:hlinkClick r:id="rId19"/>
              </a:rPr>
              <a:t>College of Basic Education – </a:t>
            </a:r>
            <a:r>
              <a:rPr lang="en-US" b="1" dirty="0" err="1">
                <a:solidFill>
                  <a:srgbClr val="1F8DBE"/>
                </a:solidFill>
                <a:latin typeface="Open Sans"/>
                <a:hlinkClick r:id="rId19"/>
              </a:rPr>
              <a:t>Amedy</a:t>
            </a:r>
            <a:endParaRPr lang="en-US" b="1" dirty="0">
              <a:solidFill>
                <a:srgbClr val="666666"/>
              </a:solidFill>
              <a:latin typeface="Open Sans"/>
            </a:endParaRPr>
          </a:p>
          <a:p>
            <a:pPr marL="0" indent="0">
              <a:buNone/>
            </a:pPr>
            <a:r>
              <a:rPr lang="en-US" sz="4000" b="1" dirty="0" smtClean="0">
                <a:latin typeface="Times New Roman" pitchFamily="18" charset="0"/>
                <a:cs typeface="Times New Roman" pitchFamily="18" charset="0"/>
              </a:rPr>
              <a:t>Education for school level and University levels are free</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173898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F8DBE"/>
                </a:solidFill>
                <a:latin typeface="Open Sans"/>
                <a:hlinkClick r:id="rId2"/>
              </a:rPr>
              <a:t>College of Medicine</a:t>
            </a:r>
            <a:r>
              <a:rPr lang="en-US" dirty="0">
                <a:solidFill>
                  <a:srgbClr val="666666"/>
                </a:solidFill>
                <a:latin typeface="Open Sans"/>
              </a:rPr>
              <a:t/>
            </a:r>
            <a:br>
              <a:rPr lang="en-US" dirty="0">
                <a:solidFill>
                  <a:srgbClr val="666666"/>
                </a:solidFill>
                <a:latin typeface="Open Sans"/>
              </a:rPr>
            </a:br>
            <a:endParaRPr lang="en-US" dirty="0"/>
          </a:p>
        </p:txBody>
      </p:sp>
      <p:sp>
        <p:nvSpPr>
          <p:cNvPr id="3" name="Content Placeholder 2"/>
          <p:cNvSpPr>
            <a:spLocks noGrp="1"/>
          </p:cNvSpPr>
          <p:nvPr>
            <p:ph idx="1"/>
          </p:nvPr>
        </p:nvSpPr>
        <p:spPr>
          <a:xfrm>
            <a:off x="0" y="914400"/>
            <a:ext cx="9144000" cy="5791200"/>
          </a:xfrm>
        </p:spPr>
        <p:txBody>
          <a:bodyPr>
            <a:normAutofit fontScale="92500"/>
          </a:bodyPr>
          <a:lstStyle/>
          <a:p>
            <a:pPr marL="0" indent="0" algn="just">
              <a:lnSpc>
                <a:spcPct val="150000"/>
              </a:lnSpc>
              <a:buNone/>
            </a:pPr>
            <a:r>
              <a:rPr lang="en-US" dirty="0" smtClean="0"/>
              <a:t>	The</a:t>
            </a:r>
            <a:r>
              <a:rPr lang="en-US" dirty="0"/>
              <a:t> College of Medicine is a part of the Division of Health Sciences and a component of the Iraqi Health System in Kurdistan Region and the one of the academic health center</a:t>
            </a:r>
            <a:r>
              <a:rPr lang="en-US" dirty="0" smtClean="0"/>
              <a:t>.</a:t>
            </a:r>
          </a:p>
          <a:p>
            <a:pPr marL="0" indent="0" algn="just">
              <a:lnSpc>
                <a:spcPct val="150000"/>
              </a:lnSpc>
              <a:buNone/>
            </a:pPr>
            <a:r>
              <a:rPr lang="en-US" dirty="0"/>
              <a:t>The college continues to have one of the premier medical education programs in the country. Education and research are the supports of an academic medical center that rest squarely on the foundation of clinical care.</a:t>
            </a:r>
          </a:p>
        </p:txBody>
      </p:sp>
    </p:spTree>
    <p:extLst>
      <p:ext uri="{BB962C8B-B14F-4D97-AF65-F5344CB8AC3E}">
        <p14:creationId xmlns:p14="http://schemas.microsoft.com/office/powerpoint/2010/main" val="283005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81400"/>
            <a:ext cx="9144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24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latin typeface="Times New Roman" pitchFamily="18" charset="0"/>
                <a:cs typeface="Times New Roman" pitchFamily="18" charset="0"/>
              </a:rPr>
              <a:t>College of Basic Education </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37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marL="0" indent="0" algn="just">
              <a:lnSpc>
                <a:spcPct val="160000"/>
              </a:lnSpc>
              <a:buNone/>
            </a:pPr>
            <a:r>
              <a:rPr lang="en-US" dirty="0" smtClean="0">
                <a:latin typeface="Times New Roman" pitchFamily="18" charset="0"/>
                <a:cs typeface="Times New Roman" pitchFamily="18" charset="0"/>
              </a:rPr>
              <a:t>	 The College </a:t>
            </a:r>
            <a:r>
              <a:rPr lang="en-US" dirty="0">
                <a:latin typeface="Times New Roman" pitchFamily="18" charset="0"/>
                <a:cs typeface="Times New Roman" pitchFamily="18" charset="0"/>
              </a:rPr>
              <a:t>of basic education had five departments; </a:t>
            </a:r>
            <a:r>
              <a:rPr lang="en-US" b="1" dirty="0">
                <a:latin typeface="Times New Roman" pitchFamily="18" charset="0"/>
                <a:cs typeface="Times New Roman" pitchFamily="18" charset="0"/>
              </a:rPr>
              <a:t>Kurdish language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English language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Mathematics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Social sciences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Kindergarten</a:t>
            </a:r>
            <a:r>
              <a:rPr lang="en-US" dirty="0">
                <a:latin typeface="Times New Roman" pitchFamily="18" charset="0"/>
                <a:cs typeface="Times New Roman" pitchFamily="18" charset="0"/>
              </a:rPr>
              <a:t>. Later on, Two new departments were added to the other five departments; </a:t>
            </a:r>
            <a:r>
              <a:rPr lang="en-US" b="1" dirty="0">
                <a:latin typeface="Times New Roman" pitchFamily="18" charset="0"/>
                <a:cs typeface="Times New Roman" pitchFamily="18" charset="0"/>
              </a:rPr>
              <a:t>department of Education and </a:t>
            </a:r>
            <a:r>
              <a:rPr lang="en-US" b="1" dirty="0" smtClean="0">
                <a:latin typeface="Times New Roman" pitchFamily="18" charset="0"/>
                <a:cs typeface="Times New Roman" pitchFamily="18" charset="0"/>
              </a:rPr>
              <a:t>Psychology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were added in 2010 and the </a:t>
            </a:r>
            <a:r>
              <a:rPr lang="en-US" b="1" dirty="0">
                <a:latin typeface="Times New Roman" pitchFamily="18" charset="0"/>
                <a:cs typeface="Times New Roman" pitchFamily="18" charset="0"/>
              </a:rPr>
              <a:t>department of special needs </a:t>
            </a:r>
            <a:r>
              <a:rPr lang="en-US" dirty="0">
                <a:latin typeface="Times New Roman" pitchFamily="18" charset="0"/>
                <a:cs typeface="Times New Roman" pitchFamily="18" charset="0"/>
              </a:rPr>
              <a:t>which were recently added in 2014. </a:t>
            </a:r>
          </a:p>
        </p:txBody>
      </p:sp>
    </p:spTree>
    <p:extLst>
      <p:ext uri="{BB962C8B-B14F-4D97-AF65-F5344CB8AC3E}">
        <p14:creationId xmlns:p14="http://schemas.microsoft.com/office/powerpoint/2010/main" val="1206781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68362"/>
          </a:xfrm>
        </p:spPr>
        <p:txBody>
          <a:bodyPr>
            <a:normAutofit/>
          </a:bodyPr>
          <a:lstStyle/>
          <a:p>
            <a:r>
              <a:rPr lang="en-US" sz="3600" dirty="0">
                <a:latin typeface="Times New Roman" pitchFamily="18" charset="0"/>
                <a:ea typeface="+mn-ea"/>
                <a:cs typeface="Times New Roman" pitchFamily="18" charset="0"/>
                <a:hlinkClick r:id="rId2"/>
              </a:rPr>
              <a:t>COLLEGE OF AGRICULTURE</a:t>
            </a:r>
            <a:endParaRPr lang="en-US" sz="3600" dirty="0">
              <a:latin typeface="Times New Roman" pitchFamily="18" charset="0"/>
              <a:ea typeface="+mn-ea"/>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 y="914400"/>
            <a:ext cx="917705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788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638800"/>
          </a:xfrm>
        </p:spPr>
        <p:txBody>
          <a:bodyPr>
            <a:normAutofit/>
          </a:bodyPr>
          <a:lstStyle/>
          <a:p>
            <a:pPr marL="0" indent="0" algn="just">
              <a:lnSpc>
                <a:spcPct val="150000"/>
              </a:lnSpc>
              <a:buNone/>
            </a:pPr>
            <a:r>
              <a:rPr lang="en-US" sz="3600" dirty="0" smtClean="0">
                <a:latin typeface="Times New Roman" pitchFamily="18" charset="0"/>
                <a:cs typeface="Times New Roman" pitchFamily="18" charset="0"/>
              </a:rPr>
              <a:t>	The </a:t>
            </a:r>
            <a:r>
              <a:rPr lang="en-US" sz="3600" dirty="0">
                <a:latin typeface="Times New Roman" pitchFamily="18" charset="0"/>
                <a:cs typeface="Times New Roman" pitchFamily="18" charset="0"/>
              </a:rPr>
              <a:t>College </a:t>
            </a:r>
            <a:r>
              <a:rPr lang="en-US" sz="3600" dirty="0" smtClean="0">
                <a:latin typeface="Times New Roman" pitchFamily="18" charset="0"/>
                <a:cs typeface="Times New Roman" pitchFamily="18" charset="0"/>
              </a:rPr>
              <a:t>established in </a:t>
            </a:r>
            <a:r>
              <a:rPr lang="en-US" sz="3600" dirty="0">
                <a:latin typeface="Times New Roman" pitchFamily="18" charset="0"/>
                <a:cs typeface="Times New Roman" pitchFamily="18" charset="0"/>
              </a:rPr>
              <a:t>a main plant nursery and cultivated two more orchards – one for olive trees and the other for apricot, peach, and pear trees. Further more the College has several Forestry establishments like forest-tree nursery, metrology station, botanic garden, etc.</a:t>
            </a:r>
          </a:p>
        </p:txBody>
      </p:sp>
    </p:spTree>
    <p:extLst>
      <p:ext uri="{BB962C8B-B14F-4D97-AF65-F5344CB8AC3E}">
        <p14:creationId xmlns:p14="http://schemas.microsoft.com/office/powerpoint/2010/main" val="592846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600" b="1" dirty="0">
                <a:latin typeface="Times New Roman" pitchFamily="18" charset="0"/>
                <a:cs typeface="Times New Roman" pitchFamily="18" charset="0"/>
              </a:rPr>
              <a:t>Map of </a:t>
            </a:r>
            <a:r>
              <a:rPr lang="en-US" sz="3600" b="1" dirty="0" smtClean="0">
                <a:latin typeface="Times New Roman" pitchFamily="18" charset="0"/>
                <a:cs typeface="Times New Roman" pitchFamily="18" charset="0"/>
              </a:rPr>
              <a:t>Iraq</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Euphrates </a:t>
            </a:r>
            <a:r>
              <a:rPr lang="en-US" sz="3600" b="1" dirty="0">
                <a:latin typeface="Times New Roman" pitchFamily="18" charset="0"/>
                <a:cs typeface="Times New Roman" pitchFamily="18" charset="0"/>
              </a:rPr>
              <a:t>and </a:t>
            </a:r>
            <a:r>
              <a:rPr lang="en-US" sz="3600" b="1" dirty="0" smtClean="0">
                <a:latin typeface="Times New Roman" pitchFamily="18" charset="0"/>
                <a:cs typeface="Times New Roman" pitchFamily="18" charset="0"/>
              </a:rPr>
              <a:t>Tigris   </a:t>
            </a:r>
            <a:endParaRPr lang="en-US"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34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076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350250" cy="1143000"/>
          </a:xfrm>
        </p:spPr>
        <p:txBody>
          <a:bodyPr>
            <a:normAutofit/>
          </a:bodyPr>
          <a:lstStyle/>
          <a:p>
            <a:r>
              <a:rPr lang="en-GB" altLang="en-US" sz="4000" b="1" dirty="0" smtClean="0">
                <a:latin typeface="Times New Roman" pitchFamily="18" charset="0"/>
                <a:cs typeface="Times New Roman" pitchFamily="18" charset="0"/>
              </a:rPr>
              <a:t>Duhok Polytechnic University</a:t>
            </a:r>
          </a:p>
        </p:txBody>
      </p:sp>
      <p:pic>
        <p:nvPicPr>
          <p:cNvPr id="12291" name="Picture 2" descr="C:\Users\KamalAziz\Desktop\PASCAL Conference Photos\DP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9144000" cy="5943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79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52400"/>
            <a:ext cx="9144000" cy="868362"/>
          </a:xfrm>
        </p:spPr>
        <p:txBody>
          <a:bodyPr>
            <a:noAutofit/>
          </a:bodyPr>
          <a:lstStyle/>
          <a:p>
            <a:r>
              <a:rPr lang="en-GB" altLang="en-US" sz="3300" dirty="0" smtClean="0">
                <a:latin typeface="Times New Roman" pitchFamily="18" charset="0"/>
                <a:cs typeface="Times New Roman" pitchFamily="18" charset="0"/>
              </a:rPr>
              <a:t>Private Universities </a:t>
            </a:r>
            <a:r>
              <a:rPr lang="en-GB" altLang="en-US" sz="3300" b="1" dirty="0" smtClean="0">
                <a:latin typeface="Times New Roman" pitchFamily="18" charset="0"/>
                <a:cs typeface="Times New Roman" pitchFamily="18" charset="0"/>
              </a:rPr>
              <a:t>American University </a:t>
            </a:r>
            <a:r>
              <a:rPr lang="en-GB" altLang="en-US" sz="3300" dirty="0" smtClean="0">
                <a:latin typeface="Times New Roman" pitchFamily="18" charset="0"/>
                <a:cs typeface="Times New Roman" pitchFamily="18" charset="0"/>
              </a:rPr>
              <a:t>in Duhok</a:t>
            </a:r>
          </a:p>
        </p:txBody>
      </p:sp>
      <p:pic>
        <p:nvPicPr>
          <p:cNvPr id="13315" name="Picture 2" descr="C:\Users\KamalAziz\Desktop\PASCAL Conference Photos\aud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990600"/>
            <a:ext cx="9144000" cy="5867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62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45"/>
            <a:ext cx="9144000" cy="900545"/>
          </a:xfrm>
        </p:spPr>
        <p:txBody>
          <a:bodyPr>
            <a:noAutofit/>
          </a:bodyPr>
          <a:lstStyle/>
          <a:p>
            <a:pPr algn="l"/>
            <a:r>
              <a:rPr lang="en-US" sz="3600" b="1" dirty="0"/>
              <a:t>Economy, industries and employment features </a:t>
            </a:r>
          </a:p>
        </p:txBody>
      </p:sp>
      <p:sp>
        <p:nvSpPr>
          <p:cNvPr id="3" name="Content Placeholder 2"/>
          <p:cNvSpPr>
            <a:spLocks noGrp="1"/>
          </p:cNvSpPr>
          <p:nvPr>
            <p:ph idx="1"/>
          </p:nvPr>
        </p:nvSpPr>
        <p:spPr>
          <a:xfrm>
            <a:off x="-6927" y="457200"/>
            <a:ext cx="9144000" cy="6400800"/>
          </a:xfrm>
        </p:spPr>
        <p:txBody>
          <a:bodyPr>
            <a:noAutofit/>
          </a:bodyPr>
          <a:lstStyle/>
          <a:p>
            <a:pPr algn="just">
              <a:lnSpc>
                <a:spcPct val="170000"/>
              </a:lnSpc>
            </a:pPr>
            <a:r>
              <a:rPr lang="en-US" sz="2200" dirty="0">
                <a:latin typeface="Times New Roman" pitchFamily="18" charset="0"/>
                <a:cs typeface="Times New Roman" pitchFamily="18" charset="0"/>
              </a:rPr>
              <a:t>The main economy of the region is depends of the sells of crude </a:t>
            </a:r>
            <a:r>
              <a:rPr lang="en-US" sz="2200" dirty="0" smtClean="0">
                <a:latin typeface="Times New Roman" pitchFamily="18" charset="0"/>
                <a:cs typeface="Times New Roman" pitchFamily="18" charset="0"/>
              </a:rPr>
              <a:t>petroleum </a:t>
            </a:r>
            <a:r>
              <a:rPr lang="en-US" sz="2200" dirty="0">
                <a:latin typeface="Times New Roman" pitchFamily="18" charset="0"/>
                <a:cs typeface="Times New Roman" pitchFamily="18" charset="0"/>
              </a:rPr>
              <a:t>and natural </a:t>
            </a:r>
            <a:r>
              <a:rPr lang="en-US" sz="2200" dirty="0" smtClean="0">
                <a:latin typeface="Times New Roman" pitchFamily="18" charset="0"/>
                <a:cs typeface="Times New Roman" pitchFamily="18" charset="0"/>
              </a:rPr>
              <a:t>gas </a:t>
            </a:r>
            <a:r>
              <a:rPr lang="en-US" sz="2200" dirty="0">
                <a:latin typeface="Times New Roman" pitchFamily="18" charset="0"/>
                <a:cs typeface="Times New Roman" pitchFamily="18" charset="0"/>
              </a:rPr>
              <a:t>production and the industries related to </a:t>
            </a:r>
            <a:r>
              <a:rPr lang="en-US" sz="2200" dirty="0" smtClean="0">
                <a:latin typeface="Times New Roman" pitchFamily="18" charset="0"/>
                <a:cs typeface="Times New Roman" pitchFamily="18" charset="0"/>
              </a:rPr>
              <a:t>it.</a:t>
            </a:r>
          </a:p>
          <a:p>
            <a:pPr algn="just">
              <a:lnSpc>
                <a:spcPct val="170000"/>
              </a:lnSpc>
            </a:pPr>
            <a:r>
              <a:rPr lang="en-US" sz="2200" dirty="0" smtClean="0">
                <a:latin typeface="Times New Roman" pitchFamily="18" charset="0"/>
                <a:cs typeface="Times New Roman" pitchFamily="18" charset="0"/>
              </a:rPr>
              <a:t>Agriculture products </a:t>
            </a:r>
            <a:r>
              <a:rPr lang="en-US" sz="2200" dirty="0">
                <a:latin typeface="Times New Roman" pitchFamily="18" charset="0"/>
                <a:cs typeface="Times New Roman" pitchFamily="18" charset="0"/>
              </a:rPr>
              <a:t>and Tourism. </a:t>
            </a:r>
            <a:endParaRPr lang="en-US" sz="2200" dirty="0" smtClean="0">
              <a:latin typeface="Times New Roman" pitchFamily="18" charset="0"/>
              <a:cs typeface="Times New Roman" pitchFamily="18" charset="0"/>
            </a:endParaRPr>
          </a:p>
          <a:p>
            <a:pPr algn="just">
              <a:lnSpc>
                <a:spcPct val="170000"/>
              </a:lnSpc>
            </a:pPr>
            <a:r>
              <a:rPr lang="en-US" sz="2200" dirty="0" smtClean="0">
                <a:latin typeface="Times New Roman" pitchFamily="18" charset="0"/>
                <a:cs typeface="Times New Roman" pitchFamily="18" charset="0"/>
              </a:rPr>
              <a:t>Due </a:t>
            </a:r>
            <a:r>
              <a:rPr lang="en-US" sz="2200" dirty="0">
                <a:latin typeface="Times New Roman" pitchFamily="18" charset="0"/>
                <a:cs typeface="Times New Roman" pitchFamily="18" charset="0"/>
              </a:rPr>
              <a:t>to the </a:t>
            </a:r>
            <a:r>
              <a:rPr lang="en-US" sz="2200" dirty="0" smtClean="0">
                <a:latin typeface="Times New Roman" pitchFamily="18" charset="0"/>
                <a:cs typeface="Times New Roman" pitchFamily="18" charset="0"/>
              </a:rPr>
              <a:t>current </a:t>
            </a:r>
            <a:r>
              <a:rPr lang="en-US" sz="2200" dirty="0">
                <a:latin typeface="Times New Roman" pitchFamily="18" charset="0"/>
                <a:cs typeface="Times New Roman" pitchFamily="18" charset="0"/>
              </a:rPr>
              <a:t>economical crisis and the low price of oil there are a large number of the </a:t>
            </a:r>
            <a:r>
              <a:rPr lang="en-US" sz="2200" dirty="0" smtClean="0">
                <a:latin typeface="Times New Roman" pitchFamily="18" charset="0"/>
                <a:cs typeface="Times New Roman" pitchFamily="18" charset="0"/>
              </a:rPr>
              <a:t>company's </a:t>
            </a:r>
            <a:r>
              <a:rPr lang="en-US" sz="2200" dirty="0">
                <a:latin typeface="Times New Roman" pitchFamily="18" charset="0"/>
                <a:cs typeface="Times New Roman" pitchFamily="18" charset="0"/>
              </a:rPr>
              <a:t>mainly working in the oil sector have been close down and this has </a:t>
            </a:r>
            <a:r>
              <a:rPr lang="en-US" sz="2200" dirty="0" smtClean="0">
                <a:latin typeface="Times New Roman" pitchFamily="18" charset="0"/>
                <a:cs typeface="Times New Roman" pitchFamily="18" charset="0"/>
              </a:rPr>
              <a:t>created </a:t>
            </a:r>
            <a:r>
              <a:rPr lang="en-US" sz="2200" dirty="0">
                <a:latin typeface="Times New Roman" pitchFamily="18" charset="0"/>
                <a:cs typeface="Times New Roman" pitchFamily="18" charset="0"/>
              </a:rPr>
              <a:t>a large impact on the other industries and companies working with </a:t>
            </a:r>
            <a:r>
              <a:rPr lang="en-US" sz="2200" dirty="0" smtClean="0">
                <a:latin typeface="Times New Roman" pitchFamily="18" charset="0"/>
                <a:cs typeface="Times New Roman" pitchFamily="18" charset="0"/>
              </a:rPr>
              <a:t>and </a:t>
            </a:r>
            <a:r>
              <a:rPr lang="en-US" sz="2200" dirty="0">
                <a:latin typeface="Times New Roman" pitchFamily="18" charset="0"/>
                <a:cs typeface="Times New Roman" pitchFamily="18" charset="0"/>
              </a:rPr>
              <a:t>depending on this oil companies </a:t>
            </a:r>
            <a:r>
              <a:rPr lang="en-US" sz="2200" dirty="0" smtClean="0">
                <a:latin typeface="Times New Roman" pitchFamily="18" charset="0"/>
                <a:cs typeface="Times New Roman" pitchFamily="18" charset="0"/>
              </a:rPr>
              <a:t>for </a:t>
            </a:r>
            <a:r>
              <a:rPr lang="en-US" sz="2200" dirty="0">
                <a:latin typeface="Times New Roman" pitchFamily="18" charset="0"/>
                <a:cs typeface="Times New Roman" pitchFamily="18" charset="0"/>
              </a:rPr>
              <a:t>example </a:t>
            </a:r>
            <a:r>
              <a:rPr lang="en-US" sz="2200" dirty="0" smtClean="0">
                <a:latin typeface="Times New Roman" pitchFamily="18" charset="0"/>
                <a:cs typeface="Times New Roman" pitchFamily="18" charset="0"/>
              </a:rPr>
              <a:t>construction </a:t>
            </a:r>
            <a:r>
              <a:rPr lang="en-US" sz="2200" dirty="0">
                <a:latin typeface="Times New Roman" pitchFamily="18" charset="0"/>
                <a:cs typeface="Times New Roman" pitchFamily="18" charset="0"/>
              </a:rPr>
              <a:t>road and highways power generation agriculture and tourism have been badly effected and this have caused a large number of </a:t>
            </a:r>
            <a:r>
              <a:rPr lang="en-US" sz="2200" dirty="0" smtClean="0">
                <a:latin typeface="Times New Roman" pitchFamily="18" charset="0"/>
                <a:cs typeface="Times New Roman" pitchFamily="18" charset="0"/>
              </a:rPr>
              <a:t>unemployed  </a:t>
            </a:r>
            <a:r>
              <a:rPr lang="en-US" sz="2200" dirty="0">
                <a:latin typeface="Times New Roman" pitchFamily="18" charset="0"/>
                <a:cs typeface="Times New Roman" pitchFamily="18" charset="0"/>
              </a:rPr>
              <a:t>people , and it has caused a backclash of the employability of the </a:t>
            </a:r>
            <a:r>
              <a:rPr lang="en-US" sz="2200" dirty="0" smtClean="0">
                <a:latin typeface="Times New Roman" pitchFamily="18" charset="0"/>
                <a:cs typeface="Times New Roman" pitchFamily="18" charset="0"/>
              </a:rPr>
              <a:t>fresh </a:t>
            </a:r>
            <a:r>
              <a:rPr lang="en-US" sz="2200" dirty="0">
                <a:latin typeface="Times New Roman" pitchFamily="18" charset="0"/>
                <a:cs typeface="Times New Roman" pitchFamily="18" charset="0"/>
              </a:rPr>
              <a:t>university graduate.</a:t>
            </a:r>
          </a:p>
        </p:txBody>
      </p:sp>
    </p:spTree>
    <p:extLst>
      <p:ext uri="{BB962C8B-B14F-4D97-AF65-F5344CB8AC3E}">
        <p14:creationId xmlns:p14="http://schemas.microsoft.com/office/powerpoint/2010/main" val="1817375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a:latin typeface="Times New Roman" pitchFamily="18" charset="0"/>
                <a:cs typeface="Times New Roman" pitchFamily="18" charset="0"/>
              </a:rPr>
              <a:t>Economic issues </a:t>
            </a:r>
          </a:p>
        </p:txBody>
      </p:sp>
      <p:sp>
        <p:nvSpPr>
          <p:cNvPr id="3" name="Content Placeholder 2"/>
          <p:cNvSpPr>
            <a:spLocks noGrp="1"/>
          </p:cNvSpPr>
          <p:nvPr>
            <p:ph idx="1"/>
          </p:nvPr>
        </p:nvSpPr>
        <p:spPr>
          <a:xfrm>
            <a:off x="27709" y="914400"/>
            <a:ext cx="9144000" cy="5029200"/>
          </a:xfrm>
        </p:spPr>
        <p:txBody>
          <a:bodyPr>
            <a:noAutofit/>
          </a:bodyPr>
          <a:lstStyle/>
          <a:p>
            <a:pPr marL="0" indent="0" algn="just">
              <a:buNone/>
            </a:pPr>
            <a:r>
              <a:rPr lang="en-US" dirty="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1) The </a:t>
            </a:r>
            <a:r>
              <a:rPr lang="en-US" dirty="0">
                <a:latin typeface="Times New Roman" pitchFamily="18" charset="0"/>
                <a:cs typeface="Times New Roman" pitchFamily="18" charset="0"/>
              </a:rPr>
              <a:t>low prices of crude oil and </a:t>
            </a:r>
            <a:r>
              <a:rPr lang="en-US" dirty="0" smtClean="0">
                <a:latin typeface="Times New Roman" pitchFamily="18" charset="0"/>
                <a:cs typeface="Times New Roman" pitchFamily="18" charset="0"/>
              </a:rPr>
              <a:t>gas.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High influx number of </a:t>
            </a:r>
            <a:r>
              <a:rPr lang="en-US" dirty="0" smtClean="0">
                <a:latin typeface="Times New Roman" pitchFamily="18" charset="0"/>
                <a:cs typeface="Times New Roman" pitchFamily="18" charset="0"/>
              </a:rPr>
              <a:t>refugee's </a:t>
            </a:r>
            <a:r>
              <a:rPr lang="en-US" dirty="0">
                <a:latin typeface="Times New Roman" pitchFamily="18" charset="0"/>
                <a:cs typeface="Times New Roman" pitchFamily="18" charset="0"/>
              </a:rPr>
              <a:t>and establishment </a:t>
            </a: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of refugee's camps.</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The high cost of the military war operations in </a:t>
            </a: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fighting </a:t>
            </a:r>
            <a:r>
              <a:rPr lang="en-US" dirty="0">
                <a:latin typeface="Times New Roman" pitchFamily="18" charset="0"/>
                <a:cs typeface="Times New Roman" pitchFamily="18" charset="0"/>
              </a:rPr>
              <a:t>against </a:t>
            </a:r>
            <a:r>
              <a:rPr lang="en-US" dirty="0" smtClean="0">
                <a:latin typeface="Times New Roman" pitchFamily="18" charset="0"/>
                <a:cs typeface="Times New Roman" pitchFamily="18" charset="0"/>
              </a:rPr>
              <a:t>terrorists </a:t>
            </a:r>
            <a:r>
              <a:rPr lang="en-US" dirty="0">
                <a:latin typeface="Times New Roman" pitchFamily="18" charset="0"/>
                <a:cs typeface="Times New Roman" pitchFamily="18" charset="0"/>
              </a:rPr>
              <a:t>(ISIS), and security</a:t>
            </a:r>
          </a:p>
        </p:txBody>
      </p:sp>
    </p:spTree>
    <p:extLst>
      <p:ext uri="{BB962C8B-B14F-4D97-AF65-F5344CB8AC3E}">
        <p14:creationId xmlns:p14="http://schemas.microsoft.com/office/powerpoint/2010/main" val="1899343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a:t>Social issues including health/welfare/education</a:t>
            </a:r>
          </a:p>
        </p:txBody>
      </p:sp>
      <p:sp>
        <p:nvSpPr>
          <p:cNvPr id="3" name="Content Placeholder 2"/>
          <p:cNvSpPr>
            <a:spLocks noGrp="1"/>
          </p:cNvSpPr>
          <p:nvPr>
            <p:ph idx="1"/>
          </p:nvPr>
        </p:nvSpPr>
        <p:spPr>
          <a:xfrm>
            <a:off x="0" y="1219200"/>
            <a:ext cx="9144000" cy="5638800"/>
          </a:xfrm>
        </p:spPr>
        <p:txBody>
          <a:bodyPr>
            <a:normAutofit fontScale="77500" lnSpcReduction="20000"/>
          </a:bodyPr>
          <a:lstStyle/>
          <a:p>
            <a:pPr marL="514350" indent="-514350" algn="just">
              <a:lnSpc>
                <a:spcPct val="150000"/>
              </a:lnSpc>
              <a:buFont typeface="+mj-lt"/>
              <a:buAutoNum type="arabicParenR"/>
            </a:pPr>
            <a:r>
              <a:rPr lang="en-US" sz="4100" dirty="0" smtClean="0">
                <a:latin typeface="Times New Roman" pitchFamily="18" charset="0"/>
                <a:cs typeface="Times New Roman" pitchFamily="18" charset="0"/>
              </a:rPr>
              <a:t>University </a:t>
            </a:r>
            <a:r>
              <a:rPr lang="en-US" sz="4100" dirty="0">
                <a:latin typeface="Times New Roman" pitchFamily="18" charset="0"/>
                <a:cs typeface="Times New Roman" pitchFamily="18" charset="0"/>
              </a:rPr>
              <a:t>of Duhok through colleges of </a:t>
            </a:r>
            <a:r>
              <a:rPr lang="en-US" sz="4100" dirty="0" smtClean="0">
                <a:latin typeface="Times New Roman" pitchFamily="18" charset="0"/>
                <a:cs typeface="Times New Roman" pitchFamily="18" charset="0"/>
              </a:rPr>
              <a:t>Medicine </a:t>
            </a:r>
            <a:r>
              <a:rPr lang="en-US" sz="4100" dirty="0">
                <a:latin typeface="Times New Roman" pitchFamily="18" charset="0"/>
                <a:cs typeface="Times New Roman" pitchFamily="18" charset="0"/>
              </a:rPr>
              <a:t>, </a:t>
            </a:r>
            <a:r>
              <a:rPr lang="en-US" sz="4100" dirty="0" smtClean="0">
                <a:latin typeface="Times New Roman" pitchFamily="18" charset="0"/>
                <a:cs typeface="Times New Roman" pitchFamily="18" charset="0"/>
              </a:rPr>
              <a:t>Pharmacy, Dentistry </a:t>
            </a:r>
            <a:r>
              <a:rPr lang="en-US" sz="4100" dirty="0">
                <a:latin typeface="Times New Roman" pitchFamily="18" charset="0"/>
                <a:cs typeface="Times New Roman" pitchFamily="18" charset="0"/>
              </a:rPr>
              <a:t>and health </a:t>
            </a:r>
            <a:r>
              <a:rPr lang="en-US" sz="4100" dirty="0" smtClean="0">
                <a:latin typeface="Times New Roman" pitchFamily="18" charset="0"/>
                <a:cs typeface="Times New Roman" pitchFamily="18" charset="0"/>
              </a:rPr>
              <a:t>science </a:t>
            </a:r>
            <a:r>
              <a:rPr lang="en-US" sz="4100" dirty="0">
                <a:latin typeface="Times New Roman" pitchFamily="18" charset="0"/>
                <a:cs typeface="Times New Roman" pitchFamily="18" charset="0"/>
              </a:rPr>
              <a:t>are graduating qualified students to work at the </a:t>
            </a:r>
            <a:r>
              <a:rPr lang="en-US" sz="4100" dirty="0" smtClean="0">
                <a:latin typeface="Times New Roman" pitchFamily="18" charset="0"/>
                <a:cs typeface="Times New Roman" pitchFamily="18" charset="0"/>
              </a:rPr>
              <a:t>varies </a:t>
            </a:r>
            <a:r>
              <a:rPr lang="en-US" sz="4100" dirty="0">
                <a:latin typeface="Times New Roman" pitchFamily="18" charset="0"/>
                <a:cs typeface="Times New Roman" pitchFamily="18" charset="0"/>
              </a:rPr>
              <a:t>health departments and hospitals and clinics. The health departments it assist </a:t>
            </a:r>
            <a:r>
              <a:rPr lang="en-US" sz="4100" dirty="0" smtClean="0">
                <a:latin typeface="Times New Roman" pitchFamily="18" charset="0"/>
                <a:cs typeface="Times New Roman" pitchFamily="18" charset="0"/>
              </a:rPr>
              <a:t>and </a:t>
            </a:r>
            <a:r>
              <a:rPr lang="en-US" sz="4100" dirty="0">
                <a:latin typeface="Times New Roman" pitchFamily="18" charset="0"/>
                <a:cs typeface="Times New Roman" pitchFamily="18" charset="0"/>
              </a:rPr>
              <a:t>coordinate with university of Duhok in </a:t>
            </a:r>
            <a:r>
              <a:rPr lang="en-US" sz="4100" dirty="0" smtClean="0">
                <a:latin typeface="Times New Roman" pitchFamily="18" charset="0"/>
                <a:cs typeface="Times New Roman" pitchFamily="18" charset="0"/>
              </a:rPr>
              <a:t>varies </a:t>
            </a:r>
            <a:r>
              <a:rPr lang="en-US" sz="4100" dirty="0">
                <a:latin typeface="Times New Roman" pitchFamily="18" charset="0"/>
                <a:cs typeface="Times New Roman" pitchFamily="18" charset="0"/>
              </a:rPr>
              <a:t>research health </a:t>
            </a:r>
            <a:r>
              <a:rPr lang="en-US" sz="4100" dirty="0" smtClean="0">
                <a:latin typeface="Times New Roman" pitchFamily="18" charset="0"/>
                <a:cs typeface="Times New Roman" pitchFamily="18" charset="0"/>
              </a:rPr>
              <a:t>protection </a:t>
            </a:r>
            <a:r>
              <a:rPr lang="en-US" sz="4100" dirty="0">
                <a:latin typeface="Times New Roman" pitchFamily="18" charset="0"/>
                <a:cs typeface="Times New Roman" pitchFamily="18" charset="0"/>
              </a:rPr>
              <a:t>and </a:t>
            </a:r>
            <a:r>
              <a:rPr lang="en-US" sz="4100" dirty="0" smtClean="0">
                <a:latin typeface="Times New Roman" pitchFamily="18" charset="0"/>
                <a:cs typeface="Times New Roman" pitchFamily="18" charset="0"/>
              </a:rPr>
              <a:t>other </a:t>
            </a:r>
            <a:r>
              <a:rPr lang="en-US" sz="4100" dirty="0">
                <a:latin typeface="Times New Roman" pitchFamily="18" charset="0"/>
                <a:cs typeface="Times New Roman" pitchFamily="18" charset="0"/>
              </a:rPr>
              <a:t>schemes</a:t>
            </a:r>
            <a:r>
              <a:rPr lang="en-US" sz="4100" dirty="0" smtClean="0">
                <a:latin typeface="Times New Roman" pitchFamily="18" charset="0"/>
                <a:cs typeface="Times New Roman" pitchFamily="18" charset="0"/>
              </a:rPr>
              <a:t>.</a:t>
            </a:r>
          </a:p>
          <a:p>
            <a:pPr marL="514350" indent="-514350" algn="just">
              <a:lnSpc>
                <a:spcPct val="150000"/>
              </a:lnSpc>
              <a:buFont typeface="+mj-lt"/>
              <a:buAutoNum type="arabicParenR"/>
            </a:pPr>
            <a:r>
              <a:rPr lang="en-US" sz="4100" dirty="0">
                <a:latin typeface="Times New Roman" pitchFamily="18" charset="0"/>
                <a:cs typeface="Times New Roman" pitchFamily="18" charset="0"/>
              </a:rPr>
              <a:t>The health services and Education are free.  etc.</a:t>
            </a:r>
          </a:p>
          <a:p>
            <a:pPr marL="0" indent="0" algn="just">
              <a:buNone/>
            </a:pPr>
            <a:endParaRPr lang="en-US" dirty="0" smtClean="0">
              <a:latin typeface="Times New Roman" pitchFamily="18" charset="0"/>
              <a:cs typeface="Times New Roman" pitchFamily="18" charset="0"/>
            </a:endParaRPr>
          </a:p>
          <a:p>
            <a:pPr marL="514350" indent="-514350" algn="just">
              <a:buFont typeface="+mj-lt"/>
              <a:buAutoNum type="arabicParenR"/>
            </a:pPr>
            <a:endParaRPr lang="en-US" dirty="0" smtClean="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81411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6000" b="1" dirty="0">
                <a:latin typeface="Times New Roman" pitchFamily="18" charset="0"/>
                <a:ea typeface="+mn-ea"/>
                <a:cs typeface="Times New Roman" pitchFamily="18" charset="0"/>
              </a:rPr>
              <a:t>Cultural issues </a:t>
            </a:r>
          </a:p>
        </p:txBody>
      </p:sp>
      <p:sp>
        <p:nvSpPr>
          <p:cNvPr id="3" name="Content Placeholder 2"/>
          <p:cNvSpPr>
            <a:spLocks noGrp="1"/>
          </p:cNvSpPr>
          <p:nvPr>
            <p:ph idx="1"/>
          </p:nvPr>
        </p:nvSpPr>
        <p:spPr>
          <a:xfrm>
            <a:off x="0" y="914400"/>
            <a:ext cx="9144000" cy="5867400"/>
          </a:xfrm>
        </p:spPr>
        <p:txBody>
          <a:bodyPr>
            <a:noAutofit/>
          </a:bodyPr>
          <a:lstStyle/>
          <a:p>
            <a:pPr marL="514350" indent="-514350" algn="just">
              <a:lnSpc>
                <a:spcPct val="170000"/>
              </a:lnSpc>
              <a:buFont typeface="+mj-lt"/>
              <a:buAutoNum type="arabicParenR"/>
            </a:pPr>
            <a:r>
              <a:rPr lang="en-US" sz="2400" dirty="0" smtClean="0">
                <a:latin typeface="Times New Roman" pitchFamily="18" charset="0"/>
                <a:cs typeface="Times New Roman" pitchFamily="18" charset="0"/>
              </a:rPr>
              <a:t>Duhok </a:t>
            </a:r>
            <a:r>
              <a:rPr lang="en-US" sz="2400" dirty="0">
                <a:latin typeface="Times New Roman" pitchFamily="18" charset="0"/>
                <a:cs typeface="Times New Roman" pitchFamily="18" charset="0"/>
              </a:rPr>
              <a:t>city is a mixture of varies </a:t>
            </a:r>
            <a:r>
              <a:rPr lang="en-US" sz="2400" dirty="0" smtClean="0">
                <a:latin typeface="Times New Roman" pitchFamily="18" charset="0"/>
                <a:cs typeface="Times New Roman" pitchFamily="18" charset="0"/>
              </a:rPr>
              <a:t>historically </a:t>
            </a:r>
            <a:r>
              <a:rPr lang="en-US" sz="2400" dirty="0">
                <a:latin typeface="Times New Roman" pitchFamily="18" charset="0"/>
                <a:cs typeface="Times New Roman" pitchFamily="18" charset="0"/>
              </a:rPr>
              <a:t>integrated </a:t>
            </a:r>
            <a:r>
              <a:rPr lang="en-US" sz="2400" dirty="0" smtClean="0">
                <a:latin typeface="Times New Roman" pitchFamily="18" charset="0"/>
                <a:cs typeface="Times New Roman" pitchFamily="18" charset="0"/>
              </a:rPr>
              <a:t>cultures ethnic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religious  cultures</a:t>
            </a:r>
            <a:r>
              <a:rPr lang="en-US" sz="2400" dirty="0">
                <a:latin typeface="Times New Roman" pitchFamily="18" charset="0"/>
                <a:cs typeface="Times New Roman" pitchFamily="18" charset="0"/>
              </a:rPr>
              <a:t>, that the mainly Kurdish </a:t>
            </a:r>
            <a:r>
              <a:rPr lang="en-US" sz="2400" dirty="0" smtClean="0">
                <a:latin typeface="Times New Roman" pitchFamily="18" charset="0"/>
                <a:cs typeface="Times New Roman" pitchFamily="18" charset="0"/>
              </a:rPr>
              <a:t>populations </a:t>
            </a:r>
            <a:r>
              <a:rPr lang="en-US" sz="2400" dirty="0">
                <a:latin typeface="Times New Roman" pitchFamily="18" charset="0"/>
                <a:cs typeface="Times New Roman" pitchFamily="18" charset="0"/>
              </a:rPr>
              <a:t>speak the </a:t>
            </a:r>
            <a:r>
              <a:rPr lang="en-US" sz="2400" dirty="0" err="1" smtClean="0">
                <a:latin typeface="Times New Roman" pitchFamily="18" charset="0"/>
                <a:cs typeface="Times New Roman" pitchFamily="18" charset="0"/>
              </a:rPr>
              <a:t>Bahdinani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Kurdish </a:t>
            </a:r>
            <a:r>
              <a:rPr lang="en-US" sz="2400" dirty="0" smtClean="0">
                <a:latin typeface="Times New Roman" pitchFamily="18" charset="0"/>
                <a:cs typeface="Times New Roman" pitchFamily="18" charset="0"/>
              </a:rPr>
              <a:t>dialect </a:t>
            </a:r>
            <a:r>
              <a:rPr lang="en-US" sz="2400" dirty="0">
                <a:latin typeface="Times New Roman" pitchFamily="18" charset="0"/>
                <a:cs typeface="Times New Roman" pitchFamily="18" charset="0"/>
              </a:rPr>
              <a:t>and the </a:t>
            </a:r>
            <a:r>
              <a:rPr lang="en-US" sz="2400" dirty="0" smtClean="0">
                <a:latin typeface="Times New Roman" pitchFamily="18" charset="0"/>
                <a:cs typeface="Times New Roman" pitchFamily="18" charset="0"/>
              </a:rPr>
              <a:t>Assyrian </a:t>
            </a:r>
            <a:r>
              <a:rPr lang="en-US" sz="2400" dirty="0">
                <a:latin typeface="Times New Roman" pitchFamily="18" charset="0"/>
                <a:cs typeface="Times New Roman" pitchFamily="18" charset="0"/>
              </a:rPr>
              <a:t>speaks the </a:t>
            </a:r>
            <a:r>
              <a:rPr lang="en-US" sz="2400" dirty="0" err="1" smtClean="0">
                <a:latin typeface="Times New Roman" pitchFamily="18" charset="0"/>
                <a:cs typeface="Times New Roman" pitchFamily="18" charset="0"/>
              </a:rPr>
              <a:t>Aramic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language and the </a:t>
            </a:r>
            <a:r>
              <a:rPr lang="en-US" sz="2400" dirty="0" err="1" smtClean="0">
                <a:latin typeface="Times New Roman" pitchFamily="18" charset="0"/>
                <a:cs typeface="Times New Roman" pitchFamily="18" charset="0"/>
              </a:rPr>
              <a:t>Turkman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speaks Turkish language and the Arabs</a:t>
            </a:r>
            <a:r>
              <a:rPr lang="en-US" sz="2400" dirty="0" smtClean="0">
                <a:latin typeface="Times New Roman" pitchFamily="18" charset="0"/>
                <a:cs typeface="Times New Roman" pitchFamily="18" charset="0"/>
              </a:rPr>
              <a:t>.</a:t>
            </a:r>
          </a:p>
          <a:p>
            <a:pPr marL="514350" indent="-514350" algn="just">
              <a:lnSpc>
                <a:spcPct val="170000"/>
              </a:lnSpc>
              <a:buFont typeface="+mj-lt"/>
              <a:buAutoNum type="arabicParen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religions of Duhok city community are mainly Islamic Christian </a:t>
            </a:r>
            <a:r>
              <a:rPr lang="en-US" sz="2400" dirty="0" err="1">
                <a:latin typeface="Times New Roman" pitchFamily="18" charset="0"/>
                <a:cs typeface="Times New Roman" pitchFamily="18" charset="0"/>
              </a:rPr>
              <a:t>Yazidi</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Kakai</a:t>
            </a:r>
            <a:r>
              <a:rPr lang="en-US" sz="2400" dirty="0">
                <a:latin typeface="Times New Roman" pitchFamily="18" charset="0"/>
                <a:cs typeface="Times New Roman" pitchFamily="18" charset="0"/>
              </a:rPr>
              <a:t> with there mosques, churches , monasteries and </a:t>
            </a:r>
            <a:r>
              <a:rPr lang="en-US" sz="2400" dirty="0" err="1">
                <a:latin typeface="Times New Roman" pitchFamily="18" charset="0"/>
                <a:cs typeface="Times New Roman" pitchFamily="18" charset="0"/>
              </a:rPr>
              <a:t>Yazidi</a:t>
            </a:r>
            <a:r>
              <a:rPr lang="en-US" sz="2400" dirty="0">
                <a:latin typeface="Times New Roman" pitchFamily="18" charset="0"/>
                <a:cs typeface="Times New Roman" pitchFamily="18" charset="0"/>
              </a:rPr>
              <a:t> temples. </a:t>
            </a:r>
            <a:r>
              <a:rPr lang="en-US" sz="2400" dirty="0" err="1">
                <a:latin typeface="Times New Roman" pitchFamily="18" charset="0"/>
                <a:cs typeface="Times New Roman" pitchFamily="18" charset="0"/>
              </a:rPr>
              <a:t>etc</a:t>
            </a:r>
            <a:endParaRPr lang="en-US" sz="2400" dirty="0">
              <a:latin typeface="Times New Roman" pitchFamily="18" charset="0"/>
              <a:cs typeface="Times New Roman" pitchFamily="18" charset="0"/>
            </a:endParaRPr>
          </a:p>
          <a:p>
            <a:pPr marL="514350" indent="-514350" algn="just">
              <a:lnSpc>
                <a:spcPct val="170000"/>
              </a:lnSpc>
              <a:buFont typeface="+mj-lt"/>
              <a:buAutoNum type="arabicParenR"/>
            </a:pPr>
            <a:endParaRPr lang="en-US" sz="2400" dirty="0" smtClean="0">
              <a:latin typeface="Times New Roman" pitchFamily="18" charset="0"/>
              <a:cs typeface="Times New Roman" pitchFamily="18" charset="0"/>
            </a:endParaRPr>
          </a:p>
          <a:p>
            <a:pPr marL="514350" indent="-514350" algn="just">
              <a:lnSpc>
                <a:spcPct val="170000"/>
              </a:lnSpc>
              <a:buFont typeface="+mj-lt"/>
              <a:buAutoNum type="arabicParenR"/>
            </a:pPr>
            <a:endParaRPr lang="en-US" sz="2400" dirty="0">
              <a:latin typeface="Times New Roman" pitchFamily="18" charset="0"/>
              <a:cs typeface="Times New Roman" pitchFamily="18" charset="0"/>
            </a:endParaRPr>
          </a:p>
          <a:p>
            <a:pPr marL="0" indent="0" algn="just">
              <a:lnSpc>
                <a:spcPct val="170000"/>
              </a:lnSpc>
              <a:buNone/>
            </a:pP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4124864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GB" altLang="en-US" b="1" dirty="0" smtClean="0">
                <a:latin typeface="Times New Roman" pitchFamily="18" charset="0"/>
                <a:cs typeface="Times New Roman" pitchFamily="18" charset="0"/>
              </a:rPr>
              <a:t>Duhok Multi Cultural City</a:t>
            </a:r>
          </a:p>
        </p:txBody>
      </p:sp>
      <p:pic>
        <p:nvPicPr>
          <p:cNvPr id="5123" name="Picture 2" descr="C:\Users\KamalAziz\Desktop\PASCAL Conference Photos\13268388_1072027589525584_322339240311829452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120944"/>
            <a:ext cx="9144000" cy="573705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1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latin typeface="Times New Roman" pitchFamily="18" charset="0"/>
                <a:cs typeface="Times New Roman" pitchFamily="18" charset="0"/>
              </a:rPr>
              <a:t>Islamic Mosque in Duhok city </a:t>
            </a:r>
            <a:endParaRPr lang="en-US" b="1"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3934247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320" y="0"/>
            <a:ext cx="9123680" cy="838200"/>
          </a:xfrm>
        </p:spPr>
        <p:txBody>
          <a:bodyPr/>
          <a:lstStyle/>
          <a:p>
            <a:r>
              <a:rPr lang="en-GB" altLang="en-US" sz="4000" b="1" dirty="0" smtClean="0">
                <a:latin typeface="Times New Roman" pitchFamily="18" charset="0"/>
                <a:cs typeface="Times New Roman" pitchFamily="18" charset="0"/>
              </a:rPr>
              <a:t>Roman Catholic Church - Duhok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 y="838200"/>
            <a:ext cx="9123680" cy="6019800"/>
          </a:xfrm>
          <a:prstGeom prst="rect">
            <a:avLst/>
          </a:prstGeom>
        </p:spPr>
      </p:pic>
    </p:spTree>
    <p:extLst>
      <p:ext uri="{BB962C8B-B14F-4D97-AF65-F5344CB8AC3E}">
        <p14:creationId xmlns:p14="http://schemas.microsoft.com/office/powerpoint/2010/main" val="2545465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Duhok City </a:t>
            </a:r>
            <a:endParaRPr lang="en-US" b="1" dirty="0"/>
          </a:p>
        </p:txBody>
      </p:sp>
      <p:sp>
        <p:nvSpPr>
          <p:cNvPr id="3" name="Content Placeholder 2"/>
          <p:cNvSpPr>
            <a:spLocks noGrp="1"/>
          </p:cNvSpPr>
          <p:nvPr>
            <p:ph idx="1"/>
          </p:nvPr>
        </p:nvSpPr>
        <p:spPr>
          <a:xfrm>
            <a:off x="0" y="1600200"/>
            <a:ext cx="9144000" cy="4525963"/>
          </a:xfrm>
        </p:spPr>
        <p:txBody>
          <a:bodyPr/>
          <a:lstStyle/>
          <a:p>
            <a:pPr marL="0" indent="0" algn="just">
              <a:lnSpc>
                <a:spcPct val="150000"/>
              </a:lnSpc>
              <a:buNone/>
            </a:pPr>
            <a:r>
              <a:rPr lang="en-US" dirty="0" smtClean="0">
                <a:latin typeface="Times New Roman" pitchFamily="18" charset="0"/>
                <a:cs typeface="Times New Roman" pitchFamily="18" charset="0"/>
              </a:rPr>
              <a:t>	Duhok </a:t>
            </a:r>
            <a:r>
              <a:rPr lang="en-US" dirty="0">
                <a:latin typeface="Times New Roman" pitchFamily="18" charset="0"/>
                <a:cs typeface="Times New Roman" pitchFamily="18" charset="0"/>
              </a:rPr>
              <a:t>governorate which lies in the far north-west of Iraq and forms the western governorate in the Iraqi Kurdistan Region. It has a strategic location since it is considered to be a joining point between Syria- Turkey- </a:t>
            </a:r>
            <a:r>
              <a:rPr lang="en-US" dirty="0" smtClean="0">
                <a:latin typeface="Times New Roman" pitchFamily="18" charset="0"/>
                <a:cs typeface="Times New Roman" pitchFamily="18" charset="0"/>
              </a:rPr>
              <a:t>Iraq.</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23333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4636"/>
            <a:ext cx="8229600" cy="685800"/>
          </a:xfrm>
        </p:spPr>
        <p:txBody>
          <a:bodyPr>
            <a:noAutofit/>
          </a:bodyPr>
          <a:lstStyle/>
          <a:p>
            <a:r>
              <a:rPr lang="en-GB" altLang="en-US" sz="3200" b="1" dirty="0" err="1" smtClean="0">
                <a:latin typeface="Times New Roman" pitchFamily="18" charset="0"/>
                <a:cs typeface="Times New Roman" pitchFamily="18" charset="0"/>
              </a:rPr>
              <a:t>Yazidi</a:t>
            </a:r>
            <a:r>
              <a:rPr lang="en-GB" altLang="en-US" sz="3200" b="1" dirty="0" smtClean="0">
                <a:latin typeface="Times New Roman" pitchFamily="18" charset="0"/>
                <a:cs typeface="Times New Roman" pitchFamily="18" charset="0"/>
              </a:rPr>
              <a:t> Holy Temple </a:t>
            </a:r>
            <a:r>
              <a:rPr lang="en-GB" altLang="en-US" sz="3200" b="1" dirty="0" err="1" smtClean="0">
                <a:latin typeface="Times New Roman" pitchFamily="18" charset="0"/>
                <a:cs typeface="Times New Roman" pitchFamily="18" charset="0"/>
              </a:rPr>
              <a:t>Lalish</a:t>
            </a:r>
            <a:r>
              <a:rPr lang="en-GB" altLang="en-US" sz="3200" b="1" dirty="0" smtClean="0">
                <a:latin typeface="Times New Roman" pitchFamily="18" charset="0"/>
                <a:cs typeface="Times New Roman" pitchFamily="18" charset="0"/>
              </a:rPr>
              <a:t>  </a:t>
            </a:r>
            <a:r>
              <a:rPr lang="en-GB" altLang="en-US" sz="3200" b="1" dirty="0" err="1" smtClean="0">
                <a:latin typeface="Times New Roman" pitchFamily="18" charset="0"/>
                <a:cs typeface="Times New Roman" pitchFamily="18" charset="0"/>
              </a:rPr>
              <a:t>Shekhan</a:t>
            </a:r>
            <a:r>
              <a:rPr lang="en-GB" altLang="en-US" sz="3200" b="1" dirty="0" smtClean="0">
                <a:latin typeface="Times New Roman" pitchFamily="18" charset="0"/>
                <a:cs typeface="Times New Roman" pitchFamily="18" charset="0"/>
              </a:rPr>
              <a:t> - Duhok</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8" y="914400"/>
            <a:ext cx="9174568" cy="5943600"/>
          </a:xfrm>
        </p:spPr>
      </p:pic>
    </p:spTree>
    <p:extLst>
      <p:ext uri="{BB962C8B-B14F-4D97-AF65-F5344CB8AC3E}">
        <p14:creationId xmlns:p14="http://schemas.microsoft.com/office/powerpoint/2010/main" val="2258882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762000"/>
          </a:xfrm>
        </p:spPr>
        <p:txBody>
          <a:bodyPr>
            <a:normAutofit/>
          </a:bodyPr>
          <a:lstStyle/>
          <a:p>
            <a:r>
              <a:rPr lang="en-GB" altLang="en-US" b="1" dirty="0" smtClean="0">
                <a:latin typeface="Times New Roman" pitchFamily="18" charset="0"/>
                <a:cs typeface="Times New Roman" pitchFamily="18" charset="0"/>
              </a:rPr>
              <a:t>Kurdish Jews Celebrating </a:t>
            </a:r>
            <a:r>
              <a:rPr lang="en-GB" altLang="en-US" b="1" dirty="0" err="1" smtClean="0">
                <a:latin typeface="Times New Roman" pitchFamily="18" charset="0"/>
                <a:cs typeface="Times New Roman" pitchFamily="18" charset="0"/>
              </a:rPr>
              <a:t>Newroz</a:t>
            </a:r>
            <a:endParaRPr lang="en-GB" altLang="en-US" b="1" dirty="0" smtClean="0">
              <a:latin typeface="Times New Roman" pitchFamily="18" charset="0"/>
              <a:cs typeface="Times New Roman" pitchFamily="18" charset="0"/>
            </a:endParaRPr>
          </a:p>
        </p:txBody>
      </p:sp>
      <p:pic>
        <p:nvPicPr>
          <p:cNvPr id="7171" name="Picture 2" descr="C:\Users\KamalAziz\Desktop\PASCAL Conference Photos\13237812_277623489237825_5054593351072676127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9144000" cy="5943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03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b="1" dirty="0" smtClean="0">
                <a:latin typeface="Times New Roman" pitchFamily="18" charset="0"/>
                <a:cs typeface="Times New Roman" pitchFamily="18" charset="0"/>
              </a:rPr>
              <a:t>Duhok city University Regional Engagement and Development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715000"/>
          </a:xfrm>
        </p:spPr>
        <p:txBody>
          <a:bodyPr>
            <a:noAutofit/>
          </a:bodyPr>
          <a:lstStyle/>
          <a:p>
            <a:pPr algn="just"/>
            <a:r>
              <a:rPr lang="en-US" sz="2800" dirty="0" smtClean="0">
                <a:latin typeface="Times New Roman" pitchFamily="18" charset="0"/>
                <a:cs typeface="Times New Roman" pitchFamily="18" charset="0"/>
              </a:rPr>
              <a:t>After ISIS (DAAESH) occupation of Mosul the entire academic and non academic staff of Mosul university have been giving temporary offices within the camps of University of Duhok (</a:t>
            </a:r>
            <a:r>
              <a:rPr lang="en-US" sz="2800" dirty="0" err="1" smtClean="0">
                <a:latin typeface="Times New Roman" pitchFamily="18" charset="0"/>
                <a:cs typeface="Times New Roman" pitchFamily="18" charset="0"/>
              </a:rPr>
              <a:t>UoD</a:t>
            </a:r>
            <a:r>
              <a:rPr lang="en-US" sz="2800" dirty="0" smtClean="0">
                <a:latin typeface="Times New Roman" pitchFamily="18" charset="0"/>
                <a:cs typeface="Times New Roman" pitchFamily="18" charset="0"/>
              </a:rPr>
              <a:t>). Then they moved to other locations within Duhok.</a:t>
            </a:r>
          </a:p>
          <a:p>
            <a:pPr algn="just"/>
            <a:r>
              <a:rPr lang="en-US" sz="2800" dirty="0" smtClean="0">
                <a:latin typeface="Times New Roman" pitchFamily="18" charset="0"/>
                <a:cs typeface="Times New Roman" pitchFamily="18" charset="0"/>
              </a:rPr>
              <a:t>Many of the students of Mosul University have been accepted (as guest students) to continue with there classes at </a:t>
            </a:r>
            <a:r>
              <a:rPr lang="en-US" sz="2800" dirty="0" err="1" smtClean="0">
                <a:latin typeface="Times New Roman" pitchFamily="18" charset="0"/>
                <a:cs typeface="Times New Roman" pitchFamily="18" charset="0"/>
              </a:rPr>
              <a:t>UoD</a:t>
            </a:r>
            <a:r>
              <a:rPr lang="en-US" sz="2800" dirty="0" smtClean="0">
                <a:latin typeface="Times New Roman" pitchFamily="18" charset="0"/>
                <a:cs typeface="Times New Roman" pitchFamily="18" charset="0"/>
              </a:rPr>
              <a:t> varies departments and the other Universities.</a:t>
            </a:r>
          </a:p>
          <a:p>
            <a:pPr algn="just"/>
            <a:r>
              <a:rPr lang="en-US" sz="2800" dirty="0" smtClean="0">
                <a:latin typeface="Times New Roman" pitchFamily="18" charset="0"/>
                <a:cs typeface="Times New Roman" pitchFamily="18" charset="0"/>
              </a:rPr>
              <a:t>Many of the internally displace people (IDP) and refugees from Syria have been accepted to continue and register at the </a:t>
            </a:r>
            <a:r>
              <a:rPr lang="en-US" sz="2800" dirty="0" err="1" smtClean="0">
                <a:latin typeface="Times New Roman" pitchFamily="18" charset="0"/>
                <a:cs typeface="Times New Roman" pitchFamily="18" charset="0"/>
              </a:rPr>
              <a:t>UoD</a:t>
            </a:r>
            <a:r>
              <a:rPr lang="en-US" sz="2800" dirty="0" smtClean="0">
                <a:latin typeface="Times New Roman" pitchFamily="18" charset="0"/>
                <a:cs typeface="Times New Roman" pitchFamily="18" charset="0"/>
              </a:rPr>
              <a:t> and the other mentions University with free education.</a:t>
            </a:r>
          </a:p>
        </p:txBody>
      </p:sp>
    </p:spTree>
    <p:extLst>
      <p:ext uri="{BB962C8B-B14F-4D97-AF65-F5344CB8AC3E}">
        <p14:creationId xmlns:p14="http://schemas.microsoft.com/office/powerpoint/2010/main" val="2849946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algn="just"/>
            <a:r>
              <a:rPr lang="en-US" b="1" dirty="0" smtClean="0">
                <a:latin typeface="Times New Roman" pitchFamily="18" charset="0"/>
                <a:cs typeface="Times New Roman" pitchFamily="18" charset="0"/>
              </a:rPr>
              <a:t>Health : </a:t>
            </a:r>
            <a:r>
              <a:rPr lang="en-US" dirty="0" smtClean="0">
                <a:latin typeface="Times New Roman" pitchFamily="18" charset="0"/>
                <a:cs typeface="Times New Roman" pitchFamily="18" charset="0"/>
              </a:rPr>
              <a:t>The colleges of Medicine, Pharmacy, Dentistry, and Nursing at </a:t>
            </a:r>
            <a:r>
              <a:rPr lang="en-US" dirty="0" err="1" smtClean="0">
                <a:latin typeface="Times New Roman" pitchFamily="18" charset="0"/>
                <a:cs typeface="Times New Roman" pitchFamily="18" charset="0"/>
              </a:rPr>
              <a:t>UoD</a:t>
            </a:r>
            <a:r>
              <a:rPr lang="en-US" dirty="0" smtClean="0">
                <a:latin typeface="Times New Roman" pitchFamily="18" charset="0"/>
                <a:cs typeface="Times New Roman" pitchFamily="18" charset="0"/>
              </a:rPr>
              <a:t> had to coordinate with Duhok city Health authorities to provide health services and protection for about 850,000 IDP mainly from Mosul and about 250,000 Syrian refugees and actively go in to the war zone and giving health care and treatment for the Kurdish fighter (</a:t>
            </a:r>
            <a:r>
              <a:rPr lang="en-US" dirty="0" err="1" smtClean="0">
                <a:latin typeface="Times New Roman" pitchFamily="18" charset="0"/>
                <a:cs typeface="Times New Roman" pitchFamily="18" charset="0"/>
              </a:rPr>
              <a:t>Peshmerge</a:t>
            </a:r>
            <a:r>
              <a:rPr lang="en-US" dirty="0" smtClean="0">
                <a:latin typeface="Times New Roman" pitchFamily="18" charset="0"/>
                <a:cs typeface="Times New Roman" pitchFamily="18" charset="0"/>
              </a:rPr>
              <a:t>) and the 1000 of fleeing refugees and still going on. </a:t>
            </a:r>
          </a:p>
        </p:txBody>
      </p:sp>
    </p:spTree>
    <p:extLst>
      <p:ext uri="{BB962C8B-B14F-4D97-AF65-F5344CB8AC3E}">
        <p14:creationId xmlns:p14="http://schemas.microsoft.com/office/powerpoint/2010/main" val="4032210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Education : </a:t>
            </a:r>
            <a:r>
              <a:rPr lang="en-US" dirty="0">
                <a:latin typeface="Times New Roman" pitchFamily="18" charset="0"/>
                <a:cs typeface="Times New Roman" pitchFamily="18" charset="0"/>
              </a:rPr>
              <a:t>The college of Basic Education at </a:t>
            </a:r>
            <a:r>
              <a:rPr lang="en-US" dirty="0" err="1">
                <a:latin typeface="Times New Roman" pitchFamily="18" charset="0"/>
                <a:cs typeface="Times New Roman" pitchFamily="18" charset="0"/>
              </a:rPr>
              <a:t>UoD</a:t>
            </a:r>
            <a:r>
              <a:rPr lang="en-US" dirty="0">
                <a:latin typeface="Times New Roman" pitchFamily="18" charset="0"/>
                <a:cs typeface="Times New Roman" pitchFamily="18" charset="0"/>
              </a:rPr>
              <a:t> have come up with the following programs and actively involve in supporting the refugees with their welfare in the following areas:</a:t>
            </a:r>
          </a:p>
          <a:p>
            <a:pPr lvl="2" algn="just"/>
            <a:r>
              <a:rPr lang="en-US" dirty="0">
                <a:latin typeface="Times New Roman" pitchFamily="18" charset="0"/>
                <a:cs typeface="Times New Roman" pitchFamily="18" charset="0"/>
              </a:rPr>
              <a:t>  Training courses for </a:t>
            </a:r>
            <a:r>
              <a:rPr lang="en-US" dirty="0" smtClean="0">
                <a:latin typeface="Times New Roman" pitchFamily="18" charset="0"/>
                <a:cs typeface="Times New Roman" pitchFamily="18" charset="0"/>
              </a:rPr>
              <a:t>refugees children.</a:t>
            </a:r>
          </a:p>
          <a:p>
            <a:pPr lvl="2" algn="just"/>
            <a:r>
              <a:rPr lang="en-US" dirty="0" smtClean="0">
                <a:latin typeface="Times New Roman" pitchFamily="18" charset="0"/>
                <a:cs typeface="Times New Roman" pitchFamily="18" charset="0"/>
              </a:rPr>
              <a:t>Courses  for Trauma and Psychological rehabilitation for the IDP and refugees.</a:t>
            </a:r>
          </a:p>
          <a:p>
            <a:pPr lvl="2" algn="just"/>
            <a:r>
              <a:rPr lang="en-US" dirty="0" smtClean="0">
                <a:latin typeface="Times New Roman" pitchFamily="18" charset="0"/>
                <a:cs typeface="Times New Roman" pitchFamily="18" charset="0"/>
              </a:rPr>
              <a:t>The Psychology academic staff in coordination with some German Universities they go to Germany in a cycle of two staff for three months and they go to the refugees camps their and conduct their rehabilitation program and also they get farther special training courses.</a:t>
            </a:r>
          </a:p>
          <a:p>
            <a:pPr lvl="2" algn="just"/>
            <a:r>
              <a:rPr lang="en-US" dirty="0" smtClean="0">
                <a:latin typeface="Times New Roman" pitchFamily="18" charset="0"/>
                <a:cs typeface="Times New Roman" pitchFamily="18" charset="0"/>
              </a:rPr>
              <a:t>Through German humanitarian agencies once a week a group of undergraduate of Psychology students they go to the IDP and refugees camps in Duhok and they conduct their rehabilitation and psychology programs there.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0195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381000"/>
            <a:ext cx="8786037" cy="6477000"/>
          </a:xfrm>
        </p:spPr>
        <p:txBody>
          <a:bodyPr>
            <a:noAutofit/>
          </a:bodyPr>
          <a:lstStyle/>
          <a:p>
            <a:pPr algn="just"/>
            <a:r>
              <a:rPr lang="en-US" sz="2900" b="1" dirty="0" smtClean="0">
                <a:latin typeface="Times New Roman" pitchFamily="18" charset="0"/>
                <a:cs typeface="Times New Roman" pitchFamily="18" charset="0"/>
              </a:rPr>
              <a:t>Agriculture : </a:t>
            </a:r>
            <a:r>
              <a:rPr lang="en-US" sz="2900" dirty="0" smtClean="0">
                <a:latin typeface="Times New Roman" pitchFamily="18" charset="0"/>
                <a:cs typeface="Times New Roman" pitchFamily="18" charset="0"/>
              </a:rPr>
              <a:t>The college of agriculture at </a:t>
            </a:r>
            <a:r>
              <a:rPr lang="en-US" sz="2900" dirty="0" err="1" smtClean="0">
                <a:latin typeface="Times New Roman" pitchFamily="18" charset="0"/>
                <a:cs typeface="Times New Roman" pitchFamily="18" charset="0"/>
              </a:rPr>
              <a:t>UoD</a:t>
            </a:r>
            <a:r>
              <a:rPr lang="en-US" sz="2900" dirty="0" smtClean="0">
                <a:latin typeface="Times New Roman" pitchFamily="18" charset="0"/>
                <a:cs typeface="Times New Roman" pitchFamily="18" charset="0"/>
              </a:rPr>
              <a:t> they have special filed programs with the farmers in the development of the agriculture products yield protection of the economical plans ( Fruits, cereals</a:t>
            </a: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and vegetables etc.) this is including the programs of the uses of insecticides,  herbicides and pesticides. And on the soil treatment and water irrigation and fertilizers, Beehives protection and honey production, animal production and health care through their animal production department, economical flowers studies and production through green houses. Environmental protection projects have been established through the newly open department of environment and with coordination with Duhok  health and environment authorities.         </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211532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05600"/>
          </a:xfrm>
        </p:spPr>
        <p:txBody>
          <a:bodyPr/>
          <a:lstStyle/>
          <a:p>
            <a:pPr algn="just">
              <a:lnSpc>
                <a:spcPct val="150000"/>
              </a:lnSpc>
            </a:pPr>
            <a:r>
              <a:rPr lang="en-US" b="1" dirty="0" smtClean="0">
                <a:latin typeface="Times New Roman" pitchFamily="18" charset="0"/>
                <a:cs typeface="Times New Roman" pitchFamily="18" charset="0"/>
              </a:rPr>
              <a:t>College of Engineering </a:t>
            </a:r>
            <a:r>
              <a:rPr lang="en-US" dirty="0" smtClean="0">
                <a:latin typeface="Times New Roman" pitchFamily="18" charset="0"/>
                <a:cs typeface="Times New Roman" pitchFamily="18" charset="0"/>
              </a:rPr>
              <a:t>they coordinate their civil engineering programs with Duhok city authorities in the development of water irrigation water supply from Duhok and Mosul Dams  and the rivers purification and   distribution systems and waste water treatment, rods and highways projects and modern residential areas.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86173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150000"/>
              </a:lnSpc>
              <a:spcBef>
                <a:spcPct val="20000"/>
              </a:spcBef>
            </a:pPr>
            <a:r>
              <a:rPr lang="en-US" b="1" dirty="0">
                <a:latin typeface="Times New Roman" pitchFamily="18" charset="0"/>
                <a:ea typeface="+mn-ea"/>
                <a:cs typeface="Times New Roman" pitchFamily="18" charset="0"/>
              </a:rPr>
              <a:t>Duhok Polytechnic University</a:t>
            </a:r>
          </a:p>
        </p:txBody>
      </p:sp>
      <p:sp>
        <p:nvSpPr>
          <p:cNvPr id="3" name="Content Placeholder 2"/>
          <p:cNvSpPr>
            <a:spLocks noGrp="1"/>
          </p:cNvSpPr>
          <p:nvPr>
            <p:ph idx="1"/>
          </p:nvPr>
        </p:nvSpPr>
        <p:spPr>
          <a:xfrm>
            <a:off x="76200" y="1219200"/>
            <a:ext cx="8991600" cy="5638800"/>
          </a:xfrm>
        </p:spPr>
        <p:txBody>
          <a:bodyPr/>
          <a:lstStyle/>
          <a:p>
            <a:pPr algn="just">
              <a:lnSpc>
                <a:spcPct val="150000"/>
              </a:lnSpc>
            </a:pPr>
            <a:r>
              <a:rPr lang="en-US" dirty="0" smtClean="0">
                <a:latin typeface="Times New Roman" pitchFamily="18" charset="0"/>
                <a:cs typeface="Times New Roman" pitchFamily="18" charset="0"/>
              </a:rPr>
              <a:t>The newly opened Technical college of petroleum </a:t>
            </a:r>
            <a:r>
              <a:rPr lang="en-US" smtClean="0">
                <a:latin typeface="Times New Roman" pitchFamily="18" charset="0"/>
                <a:cs typeface="Times New Roman" pitchFamily="18" charset="0"/>
              </a:rPr>
              <a:t>and minerals </a:t>
            </a:r>
            <a:r>
              <a:rPr lang="en-US" dirty="0" smtClean="0">
                <a:latin typeface="Times New Roman" pitchFamily="18" charset="0"/>
                <a:cs typeface="Times New Roman" pitchFamily="18" charset="0"/>
              </a:rPr>
              <a:t>are conducting research programs and with collaboration with the petroleum companies on the region and  with ministry of natural resources on the development of the oil and gas sectors and their related industries.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6984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067800" cy="5181600"/>
          </a:xfrm>
        </p:spPr>
        <p:txBody>
          <a:bodyPr>
            <a:normAutofit fontScale="85000" lnSpcReduction="10000"/>
          </a:bodyPr>
          <a:lstStyle/>
          <a:p>
            <a:pPr marL="0" indent="0" algn="just">
              <a:lnSpc>
                <a:spcPct val="170000"/>
              </a:lnSpc>
              <a:buNone/>
            </a:pPr>
            <a:r>
              <a:rPr lang="en-US" dirty="0" smtClean="0">
                <a:latin typeface="Times New Roman" pitchFamily="18" charset="0"/>
                <a:cs typeface="Times New Roman" pitchFamily="18" charset="0"/>
              </a:rPr>
              <a:t>	Duhok </a:t>
            </a:r>
            <a:r>
              <a:rPr lang="en-US" dirty="0">
                <a:latin typeface="Times New Roman" pitchFamily="18" charset="0"/>
                <a:cs typeface="Times New Roman" pitchFamily="18" charset="0"/>
              </a:rPr>
              <a:t>governorate is known by its various topography consisting of very high, rough and complex </a:t>
            </a:r>
            <a:r>
              <a:rPr lang="en-US" dirty="0" smtClean="0">
                <a:latin typeface="Times New Roman" pitchFamily="18" charset="0"/>
                <a:cs typeface="Times New Roman" pitchFamily="18" charset="0"/>
              </a:rPr>
              <a:t>mountains which are part of the chains of Zagros mountains </a:t>
            </a:r>
            <a:r>
              <a:rPr lang="en-US" dirty="0">
                <a:latin typeface="Times New Roman" pitchFamily="18" charset="0"/>
                <a:cs typeface="Times New Roman" pitchFamily="18" charset="0"/>
              </a:rPr>
              <a:t>(which form the political border with the Republic of Turkey) and the extended plains enriched with agricultural resources which form the southern area of the governorate. The governorates area is about 1075 Km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a:t>
            </a:r>
          </a:p>
        </p:txBody>
      </p:sp>
      <p:sp>
        <p:nvSpPr>
          <p:cNvPr id="4" name="Title 1"/>
          <p:cNvSpPr>
            <a:spLocks noGrp="1"/>
          </p:cNvSpPr>
          <p:nvPr>
            <p:ph type="title"/>
          </p:nvPr>
        </p:nvSpPr>
        <p:spPr>
          <a:xfrm>
            <a:off x="381000" y="0"/>
            <a:ext cx="8229600" cy="1143000"/>
          </a:xfrm>
        </p:spPr>
        <p:txBody>
          <a:bodyPr/>
          <a:lstStyle/>
          <a:p>
            <a:r>
              <a:rPr lang="en-US" b="1" dirty="0" smtClean="0">
                <a:latin typeface="Times New Roman" pitchFamily="18" charset="0"/>
                <a:cs typeface="Times New Roman" pitchFamily="18" charset="0"/>
              </a:rPr>
              <a:t>Duhok city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7029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Duhok city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067800" cy="4830763"/>
          </a:xfrm>
        </p:spPr>
        <p:txBody>
          <a:bodyPr>
            <a:normAutofit fontScale="92500"/>
          </a:bodyPr>
          <a:lstStyle/>
          <a:p>
            <a:pPr marL="0" indent="0" algn="just">
              <a:lnSpc>
                <a:spcPct val="150000"/>
              </a:lnSpc>
              <a:buNone/>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main urban area is the center of Duhok governorate, defined to be within the boundaries of Duhok municipality. The city is located between 2 mountains (</a:t>
            </a:r>
            <a:r>
              <a:rPr lang="en-US" dirty="0" err="1">
                <a:latin typeface="Times New Roman" pitchFamily="18" charset="0"/>
                <a:cs typeface="Times New Roman" pitchFamily="18" charset="0"/>
              </a:rPr>
              <a:t>Zawa</a:t>
            </a:r>
            <a:r>
              <a:rPr lang="en-US" dirty="0">
                <a:latin typeface="Times New Roman" pitchFamily="18" charset="0"/>
                <a:cs typeface="Times New Roman" pitchFamily="18" charset="0"/>
              </a:rPr>
              <a:t> and White Mountain) and the houses were built at different altitude in the valley</a:t>
            </a:r>
            <a:r>
              <a:rPr lang="en-US" dirty="0" smtClean="0">
                <a:latin typeface="Times New Roman" pitchFamily="18" charset="0"/>
                <a:cs typeface="Times New Roman" pitchFamily="18" charset="0"/>
              </a:rPr>
              <a:t>. The population of the city is about half million inhabitance.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747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953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2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2057400"/>
          </a:xfrm>
        </p:spPr>
        <p:txBody>
          <a:bodyPr>
            <a:normAutofit fontScale="90000"/>
          </a:bodyPr>
          <a:lstStyle/>
          <a:p>
            <a:r>
              <a:rPr lang="en-US" sz="6600" b="1" dirty="0"/>
              <a:t>Suburban </a:t>
            </a:r>
            <a:r>
              <a:rPr lang="en-US" sz="6600" b="1" dirty="0" smtClean="0"/>
              <a:t>areas of Duhok City</a:t>
            </a:r>
            <a:endParaRPr lang="en-US" sz="6600" dirty="0"/>
          </a:p>
        </p:txBody>
      </p:sp>
    </p:spTree>
    <p:extLst>
      <p:ext uri="{BB962C8B-B14F-4D97-AF65-F5344CB8AC3E}">
        <p14:creationId xmlns:p14="http://schemas.microsoft.com/office/powerpoint/2010/main" val="61213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1104</Words>
  <Application>Microsoft Office PowerPoint</Application>
  <PresentationFormat>On-screen Show (4:3)</PresentationFormat>
  <Paragraphs>105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Strengthening the Regional Engagement Role of Universities in Africa and Asia </vt:lpstr>
      <vt:lpstr>Map of Middle East</vt:lpstr>
      <vt:lpstr>Map of Iraq Euphrates and Tigris   </vt:lpstr>
      <vt:lpstr>Duhok City </vt:lpstr>
      <vt:lpstr>Duhok city</vt:lpstr>
      <vt:lpstr>Duhok city</vt:lpstr>
      <vt:lpstr>PowerPoint Presentation</vt:lpstr>
      <vt:lpstr>PowerPoint Presentation</vt:lpstr>
      <vt:lpstr>Suburban areas of Duhok City</vt:lpstr>
      <vt:lpstr>Zakho districts 60 km North West of Duhok at an altitude of 656m</vt:lpstr>
      <vt:lpstr>PowerPoint Presentation</vt:lpstr>
      <vt:lpstr>Akre districts 100 km East of Duhok an altitude of 822m,</vt:lpstr>
      <vt:lpstr>PowerPoint Presentation</vt:lpstr>
      <vt:lpstr>PowerPoint Presentation</vt:lpstr>
      <vt:lpstr>Industrial areas</vt:lpstr>
      <vt:lpstr>Agriculture and water resources </vt:lpstr>
      <vt:lpstr>PowerPoint Presentation</vt:lpstr>
      <vt:lpstr>PowerPoint Presentation</vt:lpstr>
      <vt:lpstr>Rivers in Duhok </vt:lpstr>
      <vt:lpstr>waterfalls in Duhok</vt:lpstr>
      <vt:lpstr>University of Duhok Established 1992-1993</vt:lpstr>
      <vt:lpstr>PowerPoint Presentation</vt:lpstr>
      <vt:lpstr>PowerPoint Presentation</vt:lpstr>
      <vt:lpstr>College of Medicine </vt:lpstr>
      <vt:lpstr>PowerPoint Presentation</vt:lpstr>
      <vt:lpstr>College of Basic Education </vt:lpstr>
      <vt:lpstr>PowerPoint Presentation</vt:lpstr>
      <vt:lpstr>COLLEGE OF AGRICULTURE</vt:lpstr>
      <vt:lpstr>PowerPoint Presentation</vt:lpstr>
      <vt:lpstr>PowerPoint Presentation</vt:lpstr>
      <vt:lpstr>Duhok Polytechnic University</vt:lpstr>
      <vt:lpstr>Private Universities American University in Duhok</vt:lpstr>
      <vt:lpstr>Economy, industries and employment features </vt:lpstr>
      <vt:lpstr>Economic issues </vt:lpstr>
      <vt:lpstr>Social issues including health/welfare/education</vt:lpstr>
      <vt:lpstr>Cultural issues </vt:lpstr>
      <vt:lpstr>Duhok Multi Cultural City</vt:lpstr>
      <vt:lpstr>Islamic Mosque in Duhok city </vt:lpstr>
      <vt:lpstr>Roman Catholic Church - Duhok</vt:lpstr>
      <vt:lpstr>Yazidi Holy Temple Lalish  Shekhan - Duhok</vt:lpstr>
      <vt:lpstr>Kurdish Jews Celebrating Newroz</vt:lpstr>
      <vt:lpstr>Duhok city University Regional Engagement and Development </vt:lpstr>
      <vt:lpstr>PowerPoint Presentation</vt:lpstr>
      <vt:lpstr>PowerPoint Presentation</vt:lpstr>
      <vt:lpstr>PowerPoint Presentation</vt:lpstr>
      <vt:lpstr>PowerPoint Presentation</vt:lpstr>
      <vt:lpstr>Duhok Polytechnic University</vt:lpstr>
    </vt:vector>
  </TitlesOfParts>
  <Company>n0ak95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n0ak95</dc:creator>
  <cp:lastModifiedBy>Karwan Doskee</cp:lastModifiedBy>
  <cp:revision>81</cp:revision>
  <dcterms:created xsi:type="dcterms:W3CDTF">2017-05-31T21:45:02Z</dcterms:created>
  <dcterms:modified xsi:type="dcterms:W3CDTF">2017-06-20T23:40:12Z</dcterms:modified>
</cp:coreProperties>
</file>