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0F83E-0A86-47CE-B802-C5B0B93AB902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8184D-F138-4C60-923F-218459E28A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8184D-F138-4C60-923F-218459E28A39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6340-E675-4E18-AEF0-242CF73A74D7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71AA-EF4D-4088-A7DD-E926B434A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6340-E675-4E18-AEF0-242CF73A74D7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71AA-EF4D-4088-A7DD-E926B434A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6340-E675-4E18-AEF0-242CF73A74D7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71AA-EF4D-4088-A7DD-E926B434A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6340-E675-4E18-AEF0-242CF73A74D7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71AA-EF4D-4088-A7DD-E926B434A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6340-E675-4E18-AEF0-242CF73A74D7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71AA-EF4D-4088-A7DD-E926B434A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6340-E675-4E18-AEF0-242CF73A74D7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71AA-EF4D-4088-A7DD-E926B434A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6340-E675-4E18-AEF0-242CF73A74D7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71AA-EF4D-4088-A7DD-E926B434A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6340-E675-4E18-AEF0-242CF73A74D7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71AA-EF4D-4088-A7DD-E926B434A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6340-E675-4E18-AEF0-242CF73A74D7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71AA-EF4D-4088-A7DD-E926B434A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6340-E675-4E18-AEF0-242CF73A74D7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71AA-EF4D-4088-A7DD-E926B434A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6340-E675-4E18-AEF0-242CF73A74D7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71AA-EF4D-4088-A7DD-E926B434A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16340-E675-4E18-AEF0-242CF73A74D7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971AA-EF4D-4088-A7DD-E926B434A8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cbi.nlm.nih.gov/pubmed/2504468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?term=Shamdeen%20MY%5bAuthor%5d&amp;cauthor=true&amp;cauthor_uid=25435743" TargetMode="External"/><Relationship Id="rId7" Type="http://schemas.openxmlformats.org/officeDocument/2006/relationships/image" Target="../media/image2.emf"/><Relationship Id="rId2" Type="http://schemas.openxmlformats.org/officeDocument/2006/relationships/hyperlink" Target="http://www.ncbi.nlm.nih.gov/pubmed/?term=Al-Allawi%20NA%5bAuthor%5d&amp;cauthor=true&amp;cauthor_uid=2543574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://www.ncbi.nlm.nih.gov/pubmed/?term=Ahmed%20AS%5bAuthor%5d&amp;cauthor=true&amp;cauthor_uid=25435743" TargetMode="External"/><Relationship Id="rId4" Type="http://schemas.openxmlformats.org/officeDocument/2006/relationships/hyperlink" Target="http://www.ncbi.nlm.nih.gov/pubmed/?term=Mohammed%20QO%5bAuthor%5d&amp;cauthor=true&amp;cauthor_uid=2543574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5183" t="27084" r="49634" b="36459"/>
          <a:stretch>
            <a:fillRect/>
          </a:stretch>
        </p:blipFill>
        <p:spPr bwMode="auto">
          <a:xfrm>
            <a:off x="1524000" y="2209800"/>
            <a:ext cx="5257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/>
          <a:srcRect l="81570" b="6383"/>
          <a:stretch>
            <a:fillRect/>
          </a:stretch>
        </p:blipFill>
        <p:spPr bwMode="auto">
          <a:xfrm>
            <a:off x="7924800" y="0"/>
            <a:ext cx="971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162800" y="1143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University of </a:t>
            </a:r>
            <a:r>
              <a:rPr lang="en-US" b="1" dirty="0" err="1" smtClean="0"/>
              <a:t>Duhok</a:t>
            </a:r>
            <a:endParaRPr lang="en-US" b="1" dirty="0" smtClean="0"/>
          </a:p>
          <a:p>
            <a:r>
              <a:rPr lang="en-US" b="1" dirty="0" smtClean="0"/>
              <a:t>College of Medicine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57150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Dr. Ahmed Mohamed </a:t>
            </a:r>
            <a:r>
              <a:rPr lang="en-US" b="1" dirty="0" err="1" smtClean="0"/>
              <a:t>Salih</a:t>
            </a:r>
            <a:endParaRPr lang="en-US" b="1" dirty="0" smtClean="0"/>
          </a:p>
          <a:p>
            <a:pPr algn="ctr"/>
            <a:r>
              <a:rPr lang="en-US" b="1" dirty="0" smtClean="0"/>
              <a:t>Head, DMRC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In 2015, the name has been changed in (</a:t>
            </a:r>
            <a:r>
              <a:rPr lang="en-US" dirty="0" err="1" smtClean="0">
                <a:solidFill>
                  <a:srgbClr val="0070C0"/>
                </a:solidFill>
              </a:rPr>
              <a:t>Duhok</a:t>
            </a:r>
            <a:r>
              <a:rPr lang="en-US" dirty="0" smtClean="0">
                <a:solidFill>
                  <a:srgbClr val="0070C0"/>
                </a:solidFill>
              </a:rPr>
              <a:t> Medical research center, DMRC</a:t>
            </a:r>
            <a:r>
              <a:rPr lang="en-US" dirty="0" smtClean="0"/>
              <a:t>), 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It has been expanded to cover more disciplines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5183" t="27084" r="49634" b="36459"/>
          <a:stretch>
            <a:fillRect/>
          </a:stretch>
        </p:blipFill>
        <p:spPr bwMode="auto">
          <a:xfrm>
            <a:off x="533400" y="304800"/>
            <a:ext cx="13430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/>
          <a:srcRect l="81570" b="6383"/>
          <a:stretch>
            <a:fillRect/>
          </a:stretch>
        </p:blipFill>
        <p:spPr bwMode="auto">
          <a:xfrm>
            <a:off x="7620000" y="304800"/>
            <a:ext cx="971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Three units are added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in 2016: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C:\Users\Softpc\Desktop\Photos DMRC\IMG_20161124_1223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2217" y="2133601"/>
            <a:ext cx="4165600" cy="3124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2133600"/>
            <a:ext cx="4114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1- </a:t>
            </a:r>
            <a:r>
              <a:rPr lang="en-US" sz="2400" dirty="0" err="1" smtClean="0"/>
              <a:t>Genotoxicity</a:t>
            </a:r>
            <a:r>
              <a:rPr lang="en-US" sz="2400" dirty="0" smtClean="0"/>
              <a:t> Unit:</a:t>
            </a:r>
          </a:p>
          <a:p>
            <a:pPr algn="just"/>
            <a:r>
              <a:rPr lang="en-US" sz="2400" dirty="0" smtClean="0"/>
              <a:t> (DNA damage studies, Comet assay)</a:t>
            </a:r>
          </a:p>
          <a:p>
            <a:pPr algn="just">
              <a:buNone/>
            </a:pPr>
            <a:r>
              <a:rPr lang="en-US" sz="2400" dirty="0" smtClean="0"/>
              <a:t>Running by:</a:t>
            </a:r>
          </a:p>
          <a:p>
            <a:pPr algn="just">
              <a:buNone/>
            </a:pPr>
            <a:r>
              <a:rPr lang="en-US" sz="2400" dirty="0" smtClean="0"/>
              <a:t> Dr. </a:t>
            </a:r>
            <a:r>
              <a:rPr lang="en-US" sz="2400" dirty="0" err="1" smtClean="0"/>
              <a:t>Hishyar</a:t>
            </a:r>
            <a:r>
              <a:rPr lang="en-US" sz="2400" dirty="0" smtClean="0"/>
              <a:t> </a:t>
            </a:r>
            <a:r>
              <a:rPr lang="en-US" sz="2400" dirty="0" err="1" smtClean="0"/>
              <a:t>Azo</a:t>
            </a:r>
            <a:r>
              <a:rPr lang="en-US" sz="2400" dirty="0" smtClean="0"/>
              <a:t> </a:t>
            </a: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/>
          <a:srcRect l="25183" t="27084" r="49634" b="36459"/>
          <a:stretch>
            <a:fillRect/>
          </a:stretch>
        </p:blipFill>
        <p:spPr bwMode="auto">
          <a:xfrm>
            <a:off x="304800" y="0"/>
            <a:ext cx="13430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4"/>
          <a:srcRect l="81570" b="6383"/>
          <a:stretch>
            <a:fillRect/>
          </a:stretch>
        </p:blipFill>
        <p:spPr bwMode="auto">
          <a:xfrm>
            <a:off x="7620000" y="304800"/>
            <a:ext cx="971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Softpc\Desktop\Photos DMRC\IMG_20161124_1239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563813"/>
            <a:ext cx="4648200" cy="34861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27432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 Molecular Biology &amp; PCR Unit:</a:t>
            </a:r>
          </a:p>
          <a:p>
            <a:endParaRPr lang="en-US" dirty="0" smtClean="0"/>
          </a:p>
          <a:p>
            <a:r>
              <a:rPr lang="en-US" dirty="0" smtClean="0"/>
              <a:t>Running by Dr. </a:t>
            </a:r>
            <a:r>
              <a:rPr lang="en-US" dirty="0" err="1" smtClean="0"/>
              <a:t>Aleen</a:t>
            </a:r>
            <a:r>
              <a:rPr lang="en-US" dirty="0" smtClean="0"/>
              <a:t> </a:t>
            </a:r>
            <a:r>
              <a:rPr lang="en-US" dirty="0" err="1" smtClean="0"/>
              <a:t>Sardar</a:t>
            </a:r>
            <a:r>
              <a:rPr lang="en-US" dirty="0" smtClean="0"/>
              <a:t> </a:t>
            </a:r>
            <a:r>
              <a:rPr lang="en-US" dirty="0" err="1" smtClean="0"/>
              <a:t>Zuhdi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/>
          <a:srcRect l="25183" t="27084" r="49634" b="36459"/>
          <a:stretch>
            <a:fillRect/>
          </a:stretch>
        </p:blipFill>
        <p:spPr bwMode="auto">
          <a:xfrm>
            <a:off x="533400" y="304800"/>
            <a:ext cx="13430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4"/>
          <a:srcRect l="81570" b="6383"/>
          <a:stretch>
            <a:fillRect/>
          </a:stretch>
        </p:blipFill>
        <p:spPr bwMode="auto">
          <a:xfrm>
            <a:off x="7620000" y="304800"/>
            <a:ext cx="971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Softpc\Desktop\Photos DMRC\IMG_20161124_122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8400" y="1600200"/>
            <a:ext cx="4165600" cy="3124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2057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 Tissue Culture Unit:</a:t>
            </a:r>
          </a:p>
          <a:p>
            <a:r>
              <a:rPr lang="en-US" dirty="0" smtClean="0"/>
              <a:t>Running by Miss </a:t>
            </a:r>
            <a:r>
              <a:rPr lang="en-US" dirty="0" err="1" smtClean="0"/>
              <a:t>Haliz</a:t>
            </a:r>
            <a:r>
              <a:rPr lang="en-US" dirty="0" smtClean="0"/>
              <a:t> </a:t>
            </a:r>
            <a:r>
              <a:rPr lang="en-US" dirty="0" err="1" smtClean="0"/>
              <a:t>Saddiq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/>
          <a:srcRect l="25183" t="27084" r="49634" b="36459"/>
          <a:stretch>
            <a:fillRect/>
          </a:stretch>
        </p:blipFill>
        <p:spPr bwMode="auto">
          <a:xfrm>
            <a:off x="533400" y="304800"/>
            <a:ext cx="13430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/>
          <p:nvPr/>
        </p:nvPicPr>
        <p:blipFill>
          <a:blip r:embed="rId4"/>
          <a:srcRect l="81570" b="6383"/>
          <a:stretch>
            <a:fillRect/>
          </a:stretch>
        </p:blipFill>
        <p:spPr bwMode="auto">
          <a:xfrm>
            <a:off x="7620000" y="304800"/>
            <a:ext cx="971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Coordinator of the DMRC is :</a:t>
            </a:r>
          </a:p>
          <a:p>
            <a:pPr>
              <a:buNone/>
            </a:pPr>
            <a:r>
              <a:rPr lang="en-US" dirty="0" smtClean="0"/>
              <a:t>    Mrs. </a:t>
            </a:r>
            <a:r>
              <a:rPr lang="en-US" dirty="0" err="1" smtClean="0"/>
              <a:t>Soleen</a:t>
            </a:r>
            <a:r>
              <a:rPr lang="en-US" dirty="0" smtClean="0"/>
              <a:t> </a:t>
            </a:r>
            <a:r>
              <a:rPr lang="en-US" dirty="0" err="1" smtClean="0"/>
              <a:t>Sardar</a:t>
            </a:r>
            <a:r>
              <a:rPr lang="en-US" dirty="0" smtClean="0"/>
              <a:t> </a:t>
            </a:r>
            <a:r>
              <a:rPr lang="en-US" dirty="0" err="1" smtClean="0"/>
              <a:t>Zuhdi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(Managing the whole research processes and follow-up, month and annual reporting)  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5183" t="27084" r="49634" b="36459"/>
          <a:stretch>
            <a:fillRect/>
          </a:stretch>
        </p:blipFill>
        <p:spPr bwMode="auto">
          <a:xfrm>
            <a:off x="533400" y="304800"/>
            <a:ext cx="13430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/>
          <a:srcRect l="81570" b="6383"/>
          <a:stretch>
            <a:fillRect/>
          </a:stretch>
        </p:blipFill>
        <p:spPr bwMode="auto">
          <a:xfrm>
            <a:off x="7620000" y="304800"/>
            <a:ext cx="971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Softpc\Desktop\Photos DMRC\IMG_20161124_1232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3"/>
          <a:srcRect l="25183" t="27084" r="49634" b="36459"/>
          <a:stretch>
            <a:fillRect/>
          </a:stretch>
        </p:blipFill>
        <p:spPr bwMode="auto">
          <a:xfrm>
            <a:off x="533400" y="304800"/>
            <a:ext cx="13430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/>
          <p:nvPr/>
        </p:nvPicPr>
        <p:blipFill>
          <a:blip r:embed="rId4"/>
          <a:srcRect l="81570" b="6383"/>
          <a:stretch>
            <a:fillRect/>
          </a:stretch>
        </p:blipFill>
        <p:spPr bwMode="auto">
          <a:xfrm>
            <a:off x="7620000" y="304800"/>
            <a:ext cx="971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Softpc\Desktop\Photos DMRC\IMG_20161124_1241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/>
          <a:srcRect l="25183" t="27084" r="49634" b="36459"/>
          <a:stretch>
            <a:fillRect/>
          </a:stretch>
        </p:blipFill>
        <p:spPr bwMode="auto">
          <a:xfrm>
            <a:off x="533400" y="304800"/>
            <a:ext cx="13430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/>
          <p:nvPr/>
        </p:nvPicPr>
        <p:blipFill>
          <a:blip r:embed="rId4"/>
          <a:srcRect l="81570" b="6383"/>
          <a:stretch>
            <a:fillRect/>
          </a:stretch>
        </p:blipFill>
        <p:spPr bwMode="auto">
          <a:xfrm>
            <a:off x="7620000" y="304800"/>
            <a:ext cx="971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Softpc\Desktop\Photos DMRC\IMG_20161124_1243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/>
          <a:srcRect l="25183" t="27084" r="49634" b="36459"/>
          <a:stretch>
            <a:fillRect/>
          </a:stretch>
        </p:blipFill>
        <p:spPr bwMode="auto">
          <a:xfrm>
            <a:off x="533400" y="304800"/>
            <a:ext cx="13430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/>
          <p:nvPr/>
        </p:nvPicPr>
        <p:blipFill>
          <a:blip r:embed="rId4"/>
          <a:srcRect l="81570" b="6383"/>
          <a:stretch>
            <a:fillRect/>
          </a:stretch>
        </p:blipFill>
        <p:spPr bwMode="auto">
          <a:xfrm>
            <a:off x="7620000" y="304800"/>
            <a:ext cx="971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Ongoing Researches (2015 – 2016)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Anti-leukemic effect of </a:t>
            </a:r>
            <a:r>
              <a:rPr lang="en-US" dirty="0" err="1"/>
              <a:t>polyphenol</a:t>
            </a:r>
            <a:r>
              <a:rPr lang="en-US" dirty="0"/>
              <a:t> that extracted from grape seeds in </a:t>
            </a:r>
            <a:r>
              <a:rPr lang="en-US" dirty="0" err="1"/>
              <a:t>Duhok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governorate (M.Sc. project)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- The association between histological characterization and chromosomal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aberration in bladder cancer (M.Sc. project).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- MTHFR mutation among NTD neonates in </a:t>
            </a:r>
            <a:r>
              <a:rPr lang="en-US" dirty="0" err="1"/>
              <a:t>Duhok</a:t>
            </a:r>
            <a:r>
              <a:rPr lang="en-US" dirty="0"/>
              <a:t> city (M.Sc. project).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- MTHFR gene mutations association with thyroid cancer </a:t>
            </a:r>
            <a:r>
              <a:rPr lang="en-US" dirty="0" err="1"/>
              <a:t>Duhok</a:t>
            </a:r>
            <a:r>
              <a:rPr lang="en-US" dirty="0"/>
              <a:t> city.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- The profile of CFH gene mutations among </a:t>
            </a:r>
            <a:r>
              <a:rPr lang="en-US" dirty="0" err="1"/>
              <a:t>Behcet’s</a:t>
            </a:r>
            <a:r>
              <a:rPr lang="en-US" dirty="0"/>
              <a:t> disease patients in </a:t>
            </a:r>
            <a:r>
              <a:rPr lang="en-US" dirty="0" err="1"/>
              <a:t>Duhok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city.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 l="25183" t="27084" r="49634" b="36459"/>
          <a:stretch>
            <a:fillRect/>
          </a:stretch>
        </p:blipFill>
        <p:spPr bwMode="auto">
          <a:xfrm>
            <a:off x="533400" y="0"/>
            <a:ext cx="13430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http://cdn.elsevier.com/cover_img/505759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752600"/>
            <a:ext cx="2514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2551836"/>
            <a:ext cx="5715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Attribution of </a:t>
            </a:r>
            <a:r>
              <a:rPr lang="en-US" sz="2000" i="1" dirty="0">
                <a:solidFill>
                  <a:srgbClr val="FF0000"/>
                </a:solidFill>
              </a:rPr>
              <a:t>Helicobacter pylori</a:t>
            </a:r>
            <a:r>
              <a:rPr lang="en-US" sz="2000" dirty="0">
                <a:solidFill>
                  <a:srgbClr val="FF0000"/>
                </a:solidFill>
              </a:rPr>
              <a:t> and Serum Vitamin B12 Level with Recurrent </a:t>
            </a:r>
            <a:r>
              <a:rPr lang="en-US" sz="2000" dirty="0" err="1">
                <a:solidFill>
                  <a:srgbClr val="FF0000"/>
                </a:solidFill>
              </a:rPr>
              <a:t>Aphthous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Stomatitis</a:t>
            </a:r>
            <a:r>
              <a:rPr lang="en-US" sz="2000" dirty="0">
                <a:solidFill>
                  <a:srgbClr val="FF0000"/>
                </a:solidFill>
              </a:rPr>
              <a:t> in </a:t>
            </a:r>
            <a:r>
              <a:rPr lang="en-US" sz="2000" dirty="0" err="1">
                <a:solidFill>
                  <a:srgbClr val="FF0000"/>
                </a:solidFill>
              </a:rPr>
              <a:t>Duhok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Iraq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Five years Impact Factor: 2.429</a:t>
            </a:r>
          </a:p>
          <a:p>
            <a:r>
              <a:rPr lang="en-US" sz="2000" dirty="0">
                <a:solidFill>
                  <a:srgbClr val="FF0000"/>
                </a:solidFill>
              </a:rPr>
              <a:t>2015 Impact Factor: </a:t>
            </a:r>
            <a:r>
              <a:rPr lang="en-US" sz="2000" dirty="0" smtClean="0">
                <a:solidFill>
                  <a:srgbClr val="FF0000"/>
                </a:solidFill>
              </a:rPr>
              <a:t>2.45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(Thomson Reuters Citations)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1752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Accepted in Process 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l="25183" t="27084" r="49634" b="36459"/>
          <a:stretch>
            <a:fillRect/>
          </a:stretch>
        </p:blipFill>
        <p:spPr bwMode="auto">
          <a:xfrm>
            <a:off x="533400" y="304800"/>
            <a:ext cx="13430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DMRC was established in </a:t>
            </a:r>
            <a:r>
              <a:rPr lang="en-US" dirty="0"/>
              <a:t>Nov </a:t>
            </a:r>
            <a:r>
              <a:rPr lang="en-US" dirty="0" smtClean="0"/>
              <a:t>2011, in the faculty of medical sciences (FMS) at that time named as  </a:t>
            </a:r>
            <a:r>
              <a:rPr lang="en-US" u="sng" dirty="0" smtClean="0"/>
              <a:t>Scientific Research Center </a:t>
            </a:r>
            <a:r>
              <a:rPr lang="en-US" dirty="0" smtClean="0"/>
              <a:t>(SRC),  with one Branch (Hematology Research Center),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It has been equipped and installed and started  functioning  with kind and appreciated  efforts of </a:t>
            </a:r>
            <a:r>
              <a:rPr lang="en-US" u="sng" dirty="0" smtClean="0"/>
              <a:t>(Prof. Nassir </a:t>
            </a:r>
            <a:r>
              <a:rPr lang="en-US" u="sng" dirty="0" err="1" smtClean="0"/>
              <a:t>Allawi</a:t>
            </a:r>
            <a:r>
              <a:rPr lang="en-US" u="sng" dirty="0" smtClean="0"/>
              <a:t>) and </a:t>
            </a:r>
            <a:r>
              <a:rPr lang="en-US" u="sng" smtClean="0"/>
              <a:t>his team,  </a:t>
            </a:r>
            <a:r>
              <a:rPr lang="en-US" dirty="0" smtClean="0"/>
              <a:t>in </a:t>
            </a:r>
            <a:r>
              <a:rPr lang="en-US" dirty="0"/>
              <a:t>February 2012, with an allocated instillation budget of 20 thousand USD by the university president.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 l="81570" b="6383"/>
          <a:stretch>
            <a:fillRect/>
          </a:stretch>
        </p:blipFill>
        <p:spPr bwMode="auto">
          <a:xfrm>
            <a:off x="7620000" y="304800"/>
            <a:ext cx="971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/>
          <a:srcRect l="25183" t="27084" r="49634" b="36459"/>
          <a:stretch>
            <a:fillRect/>
          </a:stretch>
        </p:blipFill>
        <p:spPr bwMode="auto">
          <a:xfrm>
            <a:off x="533400" y="304800"/>
            <a:ext cx="13430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781800" y="1371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College of Medicine</a:t>
            </a:r>
            <a:endParaRPr lang="en-US" b="1" dirty="0"/>
          </a:p>
        </p:txBody>
      </p:sp>
      <p:pic>
        <p:nvPicPr>
          <p:cNvPr id="7" name="Picture 6" descr="https://i1.rgstatic.net/ii/profile.image/AS%3A272928180797456%401442082557932_l/Nasir_Al-Allawi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274320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2016, Nine Projects are submitted to DMRC the staff of the college  &amp; approved :</a:t>
            </a:r>
          </a:p>
          <a:p>
            <a:pPr>
              <a:buNone/>
            </a:pPr>
            <a:endParaRPr lang="en-US" dirty="0">
              <a:solidFill>
                <a:srgbClr val="0070C0"/>
              </a:solidFill>
            </a:endParaRPr>
          </a:p>
          <a:p>
            <a:pPr lvl="0"/>
            <a:r>
              <a:rPr lang="en-US" b="1" dirty="0"/>
              <a:t>Association of SNPs of Complement Factor H gene with Recurrent </a:t>
            </a:r>
            <a:r>
              <a:rPr lang="en-US" b="1" dirty="0" err="1"/>
              <a:t>Aphthus</a:t>
            </a:r>
            <a:r>
              <a:rPr lang="en-US" b="1" dirty="0"/>
              <a:t> </a:t>
            </a:r>
            <a:r>
              <a:rPr lang="en-US" b="1" dirty="0" err="1"/>
              <a:t>Stomatitis</a:t>
            </a:r>
            <a:r>
              <a:rPr lang="en-US" b="1" dirty="0"/>
              <a:t>.</a:t>
            </a:r>
            <a:endParaRPr lang="en-US" dirty="0"/>
          </a:p>
          <a:p>
            <a:pPr>
              <a:buNone/>
            </a:pPr>
            <a:r>
              <a:rPr lang="en-US" b="1" dirty="0"/>
              <a:t>Authors:</a:t>
            </a:r>
            <a:r>
              <a:rPr lang="en-US" dirty="0"/>
              <a:t>  Dr. Ahmed Mohamed </a:t>
            </a:r>
            <a:r>
              <a:rPr lang="en-US" dirty="0" err="1"/>
              <a:t>Salih</a:t>
            </a:r>
            <a:r>
              <a:rPr lang="en-US" dirty="0"/>
              <a:t>, Assistant Prof</a:t>
            </a:r>
          </a:p>
          <a:p>
            <a:pPr>
              <a:buNone/>
            </a:pPr>
            <a:r>
              <a:rPr lang="en-US" dirty="0" err="1"/>
              <a:t>HalizSaddiqHasan</a:t>
            </a:r>
            <a:r>
              <a:rPr lang="en-US" dirty="0"/>
              <a:t>, Assistant lecturer</a:t>
            </a:r>
          </a:p>
          <a:p>
            <a:pPr>
              <a:buNone/>
            </a:pPr>
            <a:r>
              <a:rPr lang="en-US" dirty="0" err="1"/>
              <a:t>SoleenSardarZuhdi</a:t>
            </a:r>
            <a:r>
              <a:rPr lang="en-US" dirty="0"/>
              <a:t>, Assistant lecturer</a:t>
            </a:r>
          </a:p>
          <a:p>
            <a:pPr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5183" t="27084" r="49634" b="36459"/>
          <a:stretch>
            <a:fillRect/>
          </a:stretch>
        </p:blipFill>
        <p:spPr bwMode="auto">
          <a:xfrm>
            <a:off x="533400" y="304800"/>
            <a:ext cx="13430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The prevalence </a:t>
            </a:r>
            <a:r>
              <a:rPr lang="en-US" b="1" dirty="0" err="1"/>
              <a:t>of</a:t>
            </a:r>
            <a:r>
              <a:rPr lang="en-US" b="1" i="1" dirty="0" err="1"/>
              <a:t>H</a:t>
            </a:r>
            <a:r>
              <a:rPr lang="en-US" b="1" i="1" dirty="0"/>
              <a:t>. pylori</a:t>
            </a:r>
            <a:r>
              <a:rPr lang="en-US" b="1" dirty="0"/>
              <a:t> infection associated with non- Hodgkin lymphoma in </a:t>
            </a:r>
            <a:r>
              <a:rPr lang="en-US" b="1" dirty="0" err="1"/>
              <a:t>Duhok</a:t>
            </a:r>
            <a:r>
              <a:rPr lang="en-US" b="1" dirty="0"/>
              <a:t>.</a:t>
            </a:r>
            <a:endParaRPr lang="en-US" dirty="0"/>
          </a:p>
          <a:p>
            <a:r>
              <a:rPr lang="en-US" b="1" dirty="0"/>
              <a:t>Authors: </a:t>
            </a:r>
            <a:r>
              <a:rPr lang="en-US" dirty="0"/>
              <a:t>Dr. </a:t>
            </a:r>
            <a:r>
              <a:rPr lang="en-US" dirty="0" err="1"/>
              <a:t>ZAki</a:t>
            </a:r>
            <a:r>
              <a:rPr lang="en-US" dirty="0"/>
              <a:t> Ali Mohammed, Lecturer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MuayadAghaliMirza</a:t>
            </a:r>
            <a:r>
              <a:rPr lang="en-US" dirty="0" smtClean="0"/>
              <a:t>, </a:t>
            </a:r>
            <a:r>
              <a:rPr lang="en-US" dirty="0" smtClean="0"/>
              <a:t>Assistant </a:t>
            </a:r>
            <a:r>
              <a:rPr lang="en-US" dirty="0"/>
              <a:t>Prof</a:t>
            </a:r>
          </a:p>
          <a:p>
            <a:r>
              <a:rPr lang="en-US" dirty="0"/>
              <a:t>                  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5183" t="27084" r="49634" b="36459"/>
          <a:stretch>
            <a:fillRect/>
          </a:stretch>
        </p:blipFill>
        <p:spPr bwMode="auto">
          <a:xfrm>
            <a:off x="533400" y="304800"/>
            <a:ext cx="13430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/>
          <a:srcRect l="81570" b="6383"/>
          <a:stretch>
            <a:fillRect/>
          </a:stretch>
        </p:blipFill>
        <p:spPr bwMode="auto">
          <a:xfrm>
            <a:off x="7620000" y="304800"/>
            <a:ext cx="971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The potential role of human anti- </a:t>
            </a:r>
            <a:r>
              <a:rPr lang="en-US" b="1" dirty="0" err="1"/>
              <a:t>chimeric</a:t>
            </a:r>
            <a:r>
              <a:rPr lang="en-US" b="1" dirty="0"/>
              <a:t> </a:t>
            </a:r>
            <a:r>
              <a:rPr lang="en-US" b="1" dirty="0" err="1"/>
              <a:t>IgG</a:t>
            </a:r>
            <a:r>
              <a:rPr lang="en-US" b="1" dirty="0"/>
              <a:t> antibodies to </a:t>
            </a:r>
            <a:r>
              <a:rPr lang="en-US" b="1" dirty="0" err="1"/>
              <a:t>rituximab</a:t>
            </a:r>
            <a:r>
              <a:rPr lang="en-US" b="1" dirty="0"/>
              <a:t> in treatment resistance in non- Hodgkin lymphoma patients.</a:t>
            </a:r>
            <a:endParaRPr lang="en-US" dirty="0"/>
          </a:p>
          <a:p>
            <a:r>
              <a:rPr lang="en-US" b="1" dirty="0"/>
              <a:t>Authors:</a:t>
            </a:r>
            <a:r>
              <a:rPr lang="en-US" dirty="0"/>
              <a:t> Dr. </a:t>
            </a:r>
            <a:r>
              <a:rPr lang="en-US" dirty="0" err="1"/>
              <a:t>Zaki</a:t>
            </a:r>
            <a:r>
              <a:rPr lang="en-US" dirty="0"/>
              <a:t> Ali Mohammed, lecturer</a:t>
            </a:r>
          </a:p>
          <a:p>
            <a:r>
              <a:rPr lang="en-US" dirty="0" smtClean="0"/>
              <a:t>Dr</a:t>
            </a:r>
            <a:r>
              <a:rPr lang="en-US" dirty="0"/>
              <a:t>. </a:t>
            </a:r>
            <a:r>
              <a:rPr lang="en-US" dirty="0" err="1"/>
              <a:t>AleenSardarZuhdi</a:t>
            </a:r>
            <a:r>
              <a:rPr lang="en-US" dirty="0"/>
              <a:t>, assistant lecturer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5183" t="27084" r="49634" b="36459"/>
          <a:stretch>
            <a:fillRect/>
          </a:stretch>
        </p:blipFill>
        <p:spPr bwMode="auto">
          <a:xfrm>
            <a:off x="533400" y="304800"/>
            <a:ext cx="13430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/>
          <a:srcRect l="81570" b="6383"/>
          <a:stretch>
            <a:fillRect/>
          </a:stretch>
        </p:blipFill>
        <p:spPr bwMode="auto">
          <a:xfrm>
            <a:off x="7620000" y="304800"/>
            <a:ext cx="971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The impact of </a:t>
            </a:r>
            <a:r>
              <a:rPr lang="en-US" b="1" dirty="0" err="1"/>
              <a:t>neurokinin</a:t>
            </a:r>
            <a:r>
              <a:rPr lang="en-US" b="1" dirty="0"/>
              <a:t> B (TAC3)  </a:t>
            </a:r>
            <a:r>
              <a:rPr lang="en-US" b="1" dirty="0" err="1"/>
              <a:t>andneutokinin</a:t>
            </a:r>
            <a:r>
              <a:rPr lang="en-US" b="1" dirty="0"/>
              <a:t> B receptor (TACR3) gene polymorphism on unexplained recurrent pregnancy loss in </a:t>
            </a:r>
            <a:r>
              <a:rPr lang="en-US" b="1" dirty="0" err="1"/>
              <a:t>Duhok</a:t>
            </a:r>
            <a:r>
              <a:rPr lang="en-US" dirty="0"/>
              <a:t>.</a:t>
            </a:r>
          </a:p>
          <a:p>
            <a:r>
              <a:rPr lang="en-US" b="1" dirty="0"/>
              <a:t>Authors:</a:t>
            </a:r>
            <a:r>
              <a:rPr lang="en-US" dirty="0"/>
              <a:t> Dr. </a:t>
            </a:r>
            <a:r>
              <a:rPr lang="en-US" dirty="0" err="1"/>
              <a:t>AlaayosifMahmood</a:t>
            </a:r>
            <a:r>
              <a:rPr lang="en-US" dirty="0"/>
              <a:t>, lecturer</a:t>
            </a:r>
          </a:p>
          <a:p>
            <a:r>
              <a:rPr lang="en-US" dirty="0" err="1"/>
              <a:t>SoleenSardarZuhdi</a:t>
            </a:r>
            <a:r>
              <a:rPr lang="en-US" dirty="0"/>
              <a:t>, assistant lecturer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5183" t="27084" r="49634" b="36459"/>
          <a:stretch>
            <a:fillRect/>
          </a:stretch>
        </p:blipFill>
        <p:spPr bwMode="auto">
          <a:xfrm>
            <a:off x="533400" y="304800"/>
            <a:ext cx="13430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/>
          <a:srcRect l="81570" b="6383"/>
          <a:stretch>
            <a:fillRect/>
          </a:stretch>
        </p:blipFill>
        <p:spPr bwMode="auto">
          <a:xfrm>
            <a:off x="7620000" y="304800"/>
            <a:ext cx="971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S100- A4 protein profile in HCV </a:t>
            </a:r>
            <a:r>
              <a:rPr lang="en-US" b="1" dirty="0" err="1"/>
              <a:t>seropositive</a:t>
            </a:r>
            <a:r>
              <a:rPr lang="en-US" b="1" dirty="0"/>
              <a:t>  patients in </a:t>
            </a:r>
            <a:r>
              <a:rPr lang="en-US" b="1" dirty="0" err="1"/>
              <a:t>Duhok</a:t>
            </a:r>
            <a:r>
              <a:rPr lang="en-US" b="1" dirty="0"/>
              <a:t> city.</a:t>
            </a:r>
            <a:endParaRPr lang="en-US" dirty="0"/>
          </a:p>
          <a:p>
            <a:r>
              <a:rPr lang="en-US" b="1" dirty="0"/>
              <a:t>Author:</a:t>
            </a:r>
            <a:r>
              <a:rPr lang="en-US" dirty="0"/>
              <a:t> Dr. </a:t>
            </a:r>
            <a:r>
              <a:rPr lang="en-US" dirty="0" err="1"/>
              <a:t>AleenSardarZuhdi</a:t>
            </a:r>
            <a:r>
              <a:rPr lang="en-US" dirty="0"/>
              <a:t>, assistant lecturer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5183" t="27084" r="49634" b="36459"/>
          <a:stretch>
            <a:fillRect/>
          </a:stretch>
        </p:blipFill>
        <p:spPr bwMode="auto">
          <a:xfrm>
            <a:off x="533400" y="304800"/>
            <a:ext cx="13430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/>
          <a:srcRect l="81570" b="6383"/>
          <a:stretch>
            <a:fillRect/>
          </a:stretch>
        </p:blipFill>
        <p:spPr bwMode="auto">
          <a:xfrm>
            <a:off x="7620000" y="304800"/>
            <a:ext cx="971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What can  DMRC offers</a:t>
            </a:r>
          </a:p>
          <a:p>
            <a:pPr algn="just">
              <a:buFontTx/>
              <a:buChar char="-"/>
            </a:pPr>
            <a:r>
              <a:rPr lang="en-US" sz="3600" dirty="0" smtClean="0"/>
              <a:t>Have an Idea ???</a:t>
            </a:r>
          </a:p>
          <a:p>
            <a:pPr algn="just">
              <a:buNone/>
            </a:pPr>
            <a:r>
              <a:rPr lang="en-US" sz="3600" dirty="0" smtClean="0"/>
              <a:t>(Design it as a research project)</a:t>
            </a:r>
          </a:p>
          <a:p>
            <a:pPr algn="just">
              <a:buFontTx/>
              <a:buChar char="-"/>
            </a:pPr>
            <a:r>
              <a:rPr lang="en-US" sz="3600" dirty="0" smtClean="0"/>
              <a:t>Establish a team that can help you in collecting, processing and reporting your medical samples</a:t>
            </a:r>
          </a:p>
          <a:p>
            <a:pPr algn="just">
              <a:buFontTx/>
              <a:buChar char="-"/>
            </a:pPr>
            <a:r>
              <a:rPr lang="en-US" sz="3600" dirty="0" smtClean="0"/>
              <a:t>Provide you with facilities, equipments and experimental experience to go a head with your research.</a:t>
            </a:r>
          </a:p>
          <a:p>
            <a:pPr algn="just">
              <a:buFontTx/>
              <a:buChar char="-"/>
            </a:pPr>
            <a:r>
              <a:rPr lang="en-US" sz="3600" dirty="0" smtClean="0"/>
              <a:t>The team collectively, can write down the research data as an article and send it for publication </a:t>
            </a:r>
          </a:p>
          <a:p>
            <a:pPr algn="just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 l="25183" t="27084" r="49634" b="36459"/>
          <a:stretch>
            <a:fillRect/>
          </a:stretch>
        </p:blipFill>
        <p:spPr bwMode="auto">
          <a:xfrm>
            <a:off x="533400" y="304800"/>
            <a:ext cx="13430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/>
          <a:srcRect l="81570" b="6383"/>
          <a:stretch>
            <a:fillRect/>
          </a:stretch>
        </p:blipFill>
        <p:spPr bwMode="auto">
          <a:xfrm>
            <a:off x="7620000" y="304800"/>
            <a:ext cx="971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Thanks  For Your Attention</a:t>
            </a:r>
          </a:p>
          <a:p>
            <a:pPr>
              <a:buNone/>
            </a:pPr>
            <a:endParaRPr lang="en-US" sz="5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4800" dirty="0" smtClean="0">
                <a:solidFill>
                  <a:srgbClr val="0070C0"/>
                </a:solidFill>
              </a:rPr>
              <a:t>Your Comments are Welcomed</a:t>
            </a:r>
            <a:endParaRPr lang="en-US" sz="4800" dirty="0">
              <a:solidFill>
                <a:srgbClr val="0070C0"/>
              </a:solidFill>
            </a:endParaRPr>
          </a:p>
          <a:p>
            <a:pPr>
              <a:buNone/>
            </a:pP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 l="25183" t="27084" r="49634" b="36459"/>
          <a:stretch>
            <a:fillRect/>
          </a:stretch>
        </p:blipFill>
        <p:spPr bwMode="auto">
          <a:xfrm>
            <a:off x="533400" y="304800"/>
            <a:ext cx="13430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/>
          <a:srcRect l="81570" b="6383"/>
          <a:stretch>
            <a:fillRect/>
          </a:stretch>
        </p:blipFill>
        <p:spPr bwMode="auto">
          <a:xfrm>
            <a:off x="7620000" y="304800"/>
            <a:ext cx="971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Moreover, initial and later funding for the basic requirements was quite restricted, allowing the establishment of just a basic structure molecular laboratory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 l="25183" t="27084" r="49634" b="36459"/>
          <a:stretch>
            <a:fillRect/>
          </a:stretch>
        </p:blipFill>
        <p:spPr bwMode="auto">
          <a:xfrm>
            <a:off x="533400" y="304800"/>
            <a:ext cx="13430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/>
          <a:srcRect l="81570" b="6383"/>
          <a:stretch>
            <a:fillRect/>
          </a:stretch>
        </p:blipFill>
        <p:spPr bwMode="auto">
          <a:xfrm>
            <a:off x="7620000" y="304800"/>
            <a:ext cx="971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 fontAlgn="base"/>
            <a:endParaRPr lang="en-US" dirty="0" smtClean="0"/>
          </a:p>
          <a:p>
            <a:pPr lvl="0" fontAlgn="base"/>
            <a:r>
              <a:rPr lang="en-US" sz="7400" dirty="0" smtClean="0">
                <a:solidFill>
                  <a:srgbClr val="FF0000"/>
                </a:solidFill>
              </a:rPr>
              <a:t>Researches &amp; Publications (since the starting till 2015)</a:t>
            </a:r>
            <a:endParaRPr lang="en-US" sz="7400" dirty="0">
              <a:solidFill>
                <a:srgbClr val="FF0000"/>
              </a:solidFill>
            </a:endParaRPr>
          </a:p>
          <a:p>
            <a:pPr lvl="0" fontAlgn="base"/>
            <a:endParaRPr lang="en-US" dirty="0" smtClean="0"/>
          </a:p>
          <a:p>
            <a:pPr lvl="0" fontAlgn="base"/>
            <a:r>
              <a:rPr lang="en-US" sz="5600" dirty="0" err="1" smtClean="0"/>
              <a:t>Zhihua</a:t>
            </a:r>
            <a:r>
              <a:rPr lang="en-US" sz="5600" dirty="0" smtClean="0"/>
              <a:t> </a:t>
            </a:r>
            <a:r>
              <a:rPr lang="en-US" sz="5600" dirty="0"/>
              <a:t>Jiang Z, </a:t>
            </a:r>
            <a:r>
              <a:rPr lang="en-US" sz="5600" dirty="0" err="1"/>
              <a:t>Luo</a:t>
            </a:r>
            <a:r>
              <a:rPr lang="en-US" sz="5600" dirty="0"/>
              <a:t> H, Huang S,….,Al-</a:t>
            </a:r>
            <a:r>
              <a:rPr lang="en-US" sz="5600" dirty="0" err="1"/>
              <a:t>Allawi</a:t>
            </a:r>
            <a:r>
              <a:rPr lang="en-US" sz="5600" dirty="0"/>
              <a:t> NAS,….Chui DHK . The genetic basis of asymptomatic </a:t>
            </a:r>
            <a:r>
              <a:rPr lang="en-US" sz="5600" dirty="0" err="1"/>
              <a:t>codon</a:t>
            </a:r>
            <a:r>
              <a:rPr lang="en-US" sz="5600" dirty="0"/>
              <a:t> 8 frame-shift (HBB:c25_26delAA) β0-thalassaemia </a:t>
            </a:r>
            <a:r>
              <a:rPr lang="en-US" sz="5600" dirty="0" err="1"/>
              <a:t>homozygotes</a:t>
            </a:r>
            <a:r>
              <a:rPr lang="en-US" sz="5600" dirty="0"/>
              <a:t>. </a:t>
            </a:r>
            <a:r>
              <a:rPr lang="en-US" sz="5600" dirty="0">
                <a:solidFill>
                  <a:srgbClr val="0070C0"/>
                </a:solidFill>
              </a:rPr>
              <a:t>Brit. J Haematol2016 </a:t>
            </a:r>
            <a:r>
              <a:rPr lang="en-US" sz="5600" dirty="0"/>
              <a:t>;Epub13 JAN 2016. DOI: 10.1111/bjh.13909. (5yr IF 4.95)</a:t>
            </a:r>
          </a:p>
          <a:p>
            <a:pPr fontAlgn="base"/>
            <a:r>
              <a:rPr lang="en-US" sz="5600" dirty="0"/>
              <a:t>2. Al-</a:t>
            </a:r>
            <a:r>
              <a:rPr lang="en-US" sz="5600" dirty="0" err="1"/>
              <a:t>AllawiNA</a:t>
            </a:r>
            <a:r>
              <a:rPr lang="en-US" sz="5600" dirty="0"/>
              <a:t>, </a:t>
            </a:r>
            <a:r>
              <a:rPr lang="en-US" sz="5600" dirty="0" err="1"/>
              <a:t>Badi</a:t>
            </a:r>
            <a:r>
              <a:rPr lang="en-US" sz="5600" dirty="0"/>
              <a:t> AI, </a:t>
            </a:r>
            <a:r>
              <a:rPr lang="en-US" sz="5600" dirty="0" err="1"/>
              <a:t>Goran</a:t>
            </a:r>
            <a:r>
              <a:rPr lang="en-US" sz="5600" dirty="0"/>
              <a:t> MA, </a:t>
            </a:r>
            <a:r>
              <a:rPr lang="en-US" sz="5600" dirty="0" err="1"/>
              <a:t>Nerweyi</a:t>
            </a:r>
            <a:r>
              <a:rPr lang="en-US" sz="5600" dirty="0"/>
              <a:t> FF, </a:t>
            </a:r>
            <a:r>
              <a:rPr lang="en-US" sz="5600" dirty="0" err="1"/>
              <a:t>Ballo</a:t>
            </a:r>
            <a:r>
              <a:rPr lang="en-US" sz="5600" dirty="0"/>
              <a:t> HM, Al-</a:t>
            </a:r>
            <a:r>
              <a:rPr lang="en-US" sz="5600" dirty="0" err="1"/>
              <a:t>MzuryNT.The</a:t>
            </a:r>
            <a:r>
              <a:rPr lang="en-US" sz="5600" dirty="0"/>
              <a:t> Contributions of </a:t>
            </a:r>
            <a:r>
              <a:rPr lang="en-US" sz="5600" dirty="0" err="1"/>
              <a:t>Thrombophilic</a:t>
            </a:r>
            <a:r>
              <a:rPr lang="en-US" sz="5600" dirty="0"/>
              <a:t> Mutations to Genetic Susceptibility to Deep Venous Thrombosis in Iraqi </a:t>
            </a:r>
            <a:r>
              <a:rPr lang="en-US" sz="5600" dirty="0" err="1"/>
              <a:t>Patients.Genet</a:t>
            </a:r>
            <a:r>
              <a:rPr lang="en-US" sz="5600" dirty="0"/>
              <a:t> Test </a:t>
            </a:r>
            <a:r>
              <a:rPr lang="en-US" sz="5600" dirty="0">
                <a:solidFill>
                  <a:srgbClr val="0070C0"/>
                </a:solidFill>
              </a:rPr>
              <a:t>Mol Biomarkers. </a:t>
            </a:r>
            <a:r>
              <a:rPr lang="en-US" sz="5600" dirty="0"/>
              <a:t>2015; 19(9):500-4 (5 yr IF 1.34)</a:t>
            </a:r>
          </a:p>
          <a:p>
            <a:r>
              <a:rPr lang="en-US" sz="5600" dirty="0"/>
              <a:t/>
            </a:r>
            <a:br>
              <a:rPr lang="en-US" sz="5600" dirty="0"/>
            </a:br>
            <a:endParaRPr lang="en-US" sz="5600" dirty="0"/>
          </a:p>
          <a:p>
            <a:pPr fontAlgn="base"/>
            <a:r>
              <a:rPr lang="en-US" sz="5600" dirty="0"/>
              <a:t>3. Al-</a:t>
            </a:r>
            <a:r>
              <a:rPr lang="en-US" sz="5600" dirty="0" err="1"/>
              <a:t>MousawiMMN</a:t>
            </a:r>
            <a:r>
              <a:rPr lang="en-US" sz="5600" dirty="0"/>
              <a:t>, Al-</a:t>
            </a:r>
            <a:r>
              <a:rPr lang="en-US" sz="5600" dirty="0" err="1"/>
              <a:t>Allawi</a:t>
            </a:r>
            <a:r>
              <a:rPr lang="en-US" sz="5600" dirty="0"/>
              <a:t> NAS, </a:t>
            </a:r>
            <a:r>
              <a:rPr lang="en-US" sz="5600" dirty="0" err="1"/>
              <a:t>AlnaqshabandiR</a:t>
            </a:r>
            <a:r>
              <a:rPr lang="en-US" sz="5600" dirty="0"/>
              <a:t>. Predictors of Red Cell </a:t>
            </a:r>
            <a:r>
              <a:rPr lang="en-US" sz="5600" dirty="0" err="1"/>
              <a:t>Alloimmunization</a:t>
            </a:r>
            <a:r>
              <a:rPr lang="en-US" sz="5600" dirty="0"/>
              <a:t> in Kurdish Multi Transfused Patients with </a:t>
            </a:r>
            <a:r>
              <a:rPr lang="en-US" sz="5600" dirty="0" err="1"/>
              <a:t>Hemoglobinopathies</a:t>
            </a:r>
            <a:r>
              <a:rPr lang="en-US" sz="5600" dirty="0"/>
              <a:t> in Iraq. </a:t>
            </a:r>
            <a:r>
              <a:rPr lang="en-US" sz="5600" dirty="0">
                <a:solidFill>
                  <a:srgbClr val="0070C0"/>
                </a:solidFill>
              </a:rPr>
              <a:t>Hemoglobin </a:t>
            </a:r>
            <a:r>
              <a:rPr lang="en-US" sz="5600" dirty="0"/>
              <a:t>2015 39(6):423-6. (5 yr IF 1.06)</a:t>
            </a:r>
          </a:p>
          <a:p>
            <a:r>
              <a:rPr lang="en-US" sz="5600" dirty="0"/>
              <a:t/>
            </a:r>
            <a:br>
              <a:rPr lang="en-US" sz="5600" dirty="0"/>
            </a:br>
            <a:endParaRPr lang="en-US" sz="5600" dirty="0"/>
          </a:p>
          <a:p>
            <a:pPr fontAlgn="base"/>
            <a:r>
              <a:rPr lang="en-US" sz="5600" dirty="0"/>
              <a:t>4.   </a:t>
            </a:r>
            <a:r>
              <a:rPr lang="en-US" sz="5600" dirty="0" err="1"/>
              <a:t>Shamoon</a:t>
            </a:r>
            <a:r>
              <a:rPr lang="en-US" sz="5600" dirty="0"/>
              <a:t> RP, Al-</a:t>
            </a:r>
            <a:r>
              <a:rPr lang="en-US" sz="5600" dirty="0" err="1"/>
              <a:t>Allawi</a:t>
            </a:r>
            <a:r>
              <a:rPr lang="en-US" sz="5600" dirty="0"/>
              <a:t> NA, </a:t>
            </a:r>
            <a:r>
              <a:rPr lang="en-US" sz="5600" dirty="0" err="1"/>
              <a:t>Cappellini</a:t>
            </a:r>
            <a:r>
              <a:rPr lang="en-US" sz="5600" dirty="0"/>
              <a:t> MD, </a:t>
            </a:r>
            <a:r>
              <a:rPr lang="en-US" sz="5600" dirty="0" err="1"/>
              <a:t>Pierro</a:t>
            </a:r>
            <a:r>
              <a:rPr lang="en-US" sz="5600" dirty="0"/>
              <a:t> E, </a:t>
            </a:r>
            <a:r>
              <a:rPr lang="en-US" sz="5600" dirty="0" err="1"/>
              <a:t>Brancaleoni</a:t>
            </a:r>
            <a:r>
              <a:rPr lang="en-US" sz="5600" dirty="0"/>
              <a:t> V, </a:t>
            </a:r>
            <a:r>
              <a:rPr lang="en-US" sz="5600" dirty="0" err="1"/>
              <a:t>Granata</a:t>
            </a:r>
            <a:r>
              <a:rPr lang="en-US" sz="5600" dirty="0"/>
              <a:t> F. Molecular Basis of β-</a:t>
            </a:r>
            <a:r>
              <a:rPr lang="en-US" sz="5600" dirty="0" err="1"/>
              <a:t>thalassemia</a:t>
            </a:r>
            <a:r>
              <a:rPr lang="en-US" sz="5600" dirty="0"/>
              <a:t> </a:t>
            </a:r>
            <a:r>
              <a:rPr lang="en-US" sz="5600" dirty="0" err="1"/>
              <a:t>intermedia</a:t>
            </a:r>
            <a:r>
              <a:rPr lang="en-US" sz="5600" dirty="0"/>
              <a:t> in Erbil Province of Iraqi Kurdistan. </a:t>
            </a:r>
            <a:r>
              <a:rPr lang="en-US" sz="5600" dirty="0">
                <a:solidFill>
                  <a:srgbClr val="0070C0"/>
                </a:solidFill>
              </a:rPr>
              <a:t>Hemoglobin 2015 </a:t>
            </a:r>
            <a:r>
              <a:rPr lang="en-US" sz="5600" dirty="0"/>
              <a:t>; issue 3; </a:t>
            </a:r>
            <a:r>
              <a:rPr lang="en-US" sz="5600" dirty="0" err="1"/>
              <a:t>vol</a:t>
            </a:r>
            <a:r>
              <a:rPr lang="en-US" sz="5600" dirty="0"/>
              <a:t> 39; 178-83  (5 year IF 1.06)</a:t>
            </a:r>
          </a:p>
          <a:p>
            <a:r>
              <a:rPr lang="en-US" sz="5600" dirty="0"/>
              <a:t/>
            </a:r>
            <a:br>
              <a:rPr lang="en-US" sz="5600" dirty="0"/>
            </a:br>
            <a:endParaRPr lang="en-US" sz="5600" dirty="0"/>
          </a:p>
          <a:p>
            <a:pPr fontAlgn="base"/>
            <a:r>
              <a:rPr lang="en-US" sz="5600" dirty="0"/>
              <a:t>5.   </a:t>
            </a:r>
            <a:r>
              <a:rPr lang="en-US" sz="5600" dirty="0" err="1"/>
              <a:t>Eissa</a:t>
            </a:r>
            <a:r>
              <a:rPr lang="en-US" sz="5600" dirty="0"/>
              <a:t> AA, </a:t>
            </a:r>
            <a:r>
              <a:rPr lang="en-US" sz="5600" dirty="0" err="1"/>
              <a:t>Kashmoola</a:t>
            </a:r>
            <a:r>
              <a:rPr lang="en-US" sz="5600" dirty="0"/>
              <a:t> MA, </a:t>
            </a:r>
            <a:r>
              <a:rPr lang="en-US" sz="5600" dirty="0" err="1"/>
              <a:t>Atroshi</a:t>
            </a:r>
            <a:r>
              <a:rPr lang="en-US" sz="5600" dirty="0"/>
              <a:t> SD, Al-</a:t>
            </a:r>
            <a:r>
              <a:rPr lang="en-US" sz="5600" dirty="0" err="1"/>
              <a:t>AllawiNA.Molecular</a:t>
            </a:r>
            <a:r>
              <a:rPr lang="en-US" sz="5600" dirty="0"/>
              <a:t> characterization of β-</a:t>
            </a:r>
            <a:r>
              <a:rPr lang="en-US" sz="5600" dirty="0" err="1"/>
              <a:t>thalassemia</a:t>
            </a:r>
            <a:r>
              <a:rPr lang="en-US" sz="5600" dirty="0"/>
              <a:t> in Nineveh province illustrates the relative heterogeneity of Mutation Distributions in Northern Iraq. </a:t>
            </a:r>
            <a:r>
              <a:rPr lang="en-US" sz="5600" dirty="0">
                <a:solidFill>
                  <a:srgbClr val="0070C0"/>
                </a:solidFill>
              </a:rPr>
              <a:t>Indian J Hematology and Blood Transfusion </a:t>
            </a:r>
            <a:r>
              <a:rPr lang="en-US" sz="5600" dirty="0"/>
              <a:t>2015 Jun; issue 2; </a:t>
            </a:r>
            <a:r>
              <a:rPr lang="en-US" sz="5600" dirty="0" err="1"/>
              <a:t>vol</a:t>
            </a:r>
            <a:r>
              <a:rPr lang="en-US" sz="5600" dirty="0"/>
              <a:t> 31; 213-7.(5 year IF 0.39)</a:t>
            </a:r>
          </a:p>
          <a:p>
            <a:r>
              <a:rPr lang="en-US" sz="5600" dirty="0"/>
              <a:t/>
            </a:r>
            <a:br>
              <a:rPr lang="en-US" sz="5600" dirty="0"/>
            </a:br>
            <a:endParaRPr lang="en-US" sz="5600" dirty="0"/>
          </a:p>
          <a:p>
            <a:pPr fontAlgn="base"/>
            <a:r>
              <a:rPr lang="en-US" sz="5600" dirty="0"/>
              <a:t>6. Al-</a:t>
            </a:r>
            <a:r>
              <a:rPr lang="en-US" sz="5600" dirty="0" err="1"/>
              <a:t>Allawi</a:t>
            </a:r>
            <a:r>
              <a:rPr lang="en-US" sz="5600" dirty="0"/>
              <a:t> NA, </a:t>
            </a:r>
            <a:r>
              <a:rPr lang="en-US" sz="5600" dirty="0" err="1"/>
              <a:t>Puehringwe</a:t>
            </a:r>
            <a:r>
              <a:rPr lang="en-US" sz="5600" dirty="0"/>
              <a:t> H, </a:t>
            </a:r>
            <a:r>
              <a:rPr lang="en-US" sz="5600" dirty="0" err="1"/>
              <a:t>Raheem</a:t>
            </a:r>
            <a:r>
              <a:rPr lang="en-US" sz="5600" dirty="0"/>
              <a:t> RA, </a:t>
            </a:r>
            <a:r>
              <a:rPr lang="en-US" sz="5600" dirty="0" err="1"/>
              <a:t>Oberkanins</a:t>
            </a:r>
            <a:r>
              <a:rPr lang="en-US" sz="5600" dirty="0"/>
              <a:t> C. Genetic Modifiers in β-</a:t>
            </a:r>
            <a:r>
              <a:rPr lang="en-US" sz="5600" dirty="0" err="1"/>
              <a:t>thalassemia</a:t>
            </a:r>
            <a:r>
              <a:rPr lang="en-US" sz="5600" dirty="0"/>
              <a:t> </a:t>
            </a:r>
            <a:r>
              <a:rPr lang="en-US" sz="5600" dirty="0" err="1"/>
              <a:t>intermedia</a:t>
            </a:r>
            <a:r>
              <a:rPr lang="en-US" sz="5600" dirty="0"/>
              <a:t>: A study on 102 Iraqi Arab patients</a:t>
            </a:r>
            <a:r>
              <a:rPr lang="en-US" sz="5600" dirty="0">
                <a:solidFill>
                  <a:srgbClr val="0070C0"/>
                </a:solidFill>
              </a:rPr>
              <a:t>. Genet Test Mol Biomarkers </a:t>
            </a:r>
            <a:r>
              <a:rPr lang="en-US" sz="5600" dirty="0"/>
              <a:t>2015 May; issue 5 : volume 19: 242-7 (5 year IF 1.34).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5183" t="27084" r="49634" b="36459"/>
          <a:stretch>
            <a:fillRect/>
          </a:stretch>
        </p:blipFill>
        <p:spPr bwMode="auto">
          <a:xfrm>
            <a:off x="533400" y="304800"/>
            <a:ext cx="13430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/>
          <a:srcRect l="81570" b="6383"/>
          <a:stretch>
            <a:fillRect/>
          </a:stretch>
        </p:blipFill>
        <p:spPr bwMode="auto">
          <a:xfrm>
            <a:off x="7620000" y="304800"/>
            <a:ext cx="971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/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/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Researches &amp; Publications (since the starting till 2015)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fontAlgn="base"/>
            <a:r>
              <a:rPr lang="en-US" dirty="0" smtClean="0"/>
              <a:t>7. </a:t>
            </a:r>
            <a:r>
              <a:rPr lang="en-US" dirty="0" err="1" smtClean="0"/>
              <a:t>Kashmoola</a:t>
            </a:r>
            <a:r>
              <a:rPr lang="en-US" dirty="0" smtClean="0"/>
              <a:t> MA, </a:t>
            </a:r>
            <a:r>
              <a:rPr lang="en-US" dirty="0" err="1" smtClean="0"/>
              <a:t>Eissa</a:t>
            </a:r>
            <a:r>
              <a:rPr lang="en-US" dirty="0" smtClean="0"/>
              <a:t> AA, Al-</a:t>
            </a:r>
            <a:r>
              <a:rPr lang="en-US" dirty="0" err="1" smtClean="0"/>
              <a:t>Takay</a:t>
            </a:r>
            <a:r>
              <a:rPr lang="en-US" dirty="0" smtClean="0"/>
              <a:t> DT, Al-</a:t>
            </a:r>
            <a:r>
              <a:rPr lang="en-US" dirty="0" err="1" smtClean="0"/>
              <a:t>Allawi</a:t>
            </a:r>
            <a:r>
              <a:rPr lang="en-US" dirty="0" smtClean="0"/>
              <a:t> NA. Molecular characterization of G6PD deficient variants in Nineveh Province, Northwestern Iraq. </a:t>
            </a:r>
            <a:r>
              <a:rPr lang="en-US" dirty="0" smtClean="0">
                <a:solidFill>
                  <a:srgbClr val="0070C0"/>
                </a:solidFill>
              </a:rPr>
              <a:t>Indian J Hematology and Blood </a:t>
            </a:r>
            <a:r>
              <a:rPr lang="en-US" dirty="0" err="1" smtClean="0">
                <a:solidFill>
                  <a:srgbClr val="0070C0"/>
                </a:solidFill>
              </a:rPr>
              <a:t>Transfsuion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2015 March;  issue 1; </a:t>
            </a:r>
            <a:r>
              <a:rPr lang="en-US" dirty="0" err="1" smtClean="0"/>
              <a:t>vol</a:t>
            </a:r>
            <a:r>
              <a:rPr lang="en-US" dirty="0" smtClean="0"/>
              <a:t> 31: pp 133-6. (5 year IF 0.39)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fontAlgn="base"/>
            <a:r>
              <a:rPr lang="en-US" dirty="0" smtClean="0"/>
              <a:t>8. Al-</a:t>
            </a:r>
            <a:r>
              <a:rPr lang="en-US" dirty="0" err="1" smtClean="0"/>
              <a:t>Allawi</a:t>
            </a:r>
            <a:r>
              <a:rPr lang="en-US" dirty="0" smtClean="0"/>
              <a:t> NA, Al-</a:t>
            </a:r>
            <a:r>
              <a:rPr lang="en-US" dirty="0" err="1" smtClean="0"/>
              <a:t>Doski</a:t>
            </a:r>
            <a:r>
              <a:rPr lang="en-US" dirty="0" smtClean="0"/>
              <a:t> AA, </a:t>
            </a:r>
            <a:r>
              <a:rPr lang="en-US" dirty="0" err="1" smtClean="0"/>
              <a:t>Markous</a:t>
            </a:r>
            <a:r>
              <a:rPr lang="en-US" dirty="0" smtClean="0"/>
              <a:t> RS, </a:t>
            </a:r>
            <a:r>
              <a:rPr lang="en-US" dirty="0" err="1" smtClean="0"/>
              <a:t>Mohamad</a:t>
            </a:r>
            <a:r>
              <a:rPr lang="en-US" dirty="0" smtClean="0"/>
              <a:t> AKA, </a:t>
            </a:r>
            <a:r>
              <a:rPr lang="en-US" dirty="0" err="1" smtClean="0"/>
              <a:t>Eissa</a:t>
            </a:r>
            <a:r>
              <a:rPr lang="en-US" dirty="0" smtClean="0"/>
              <a:t> AA, </a:t>
            </a:r>
            <a:r>
              <a:rPr lang="en-US" dirty="0" err="1" smtClean="0"/>
              <a:t>Badi</a:t>
            </a:r>
            <a:r>
              <a:rPr lang="en-US" dirty="0" smtClean="0"/>
              <a:t> AI, </a:t>
            </a:r>
            <a:r>
              <a:rPr lang="en-US" dirty="0" err="1" smtClean="0"/>
              <a:t>Asmaro</a:t>
            </a:r>
            <a:r>
              <a:rPr lang="en-US" dirty="0" smtClean="0"/>
              <a:t> RR, </a:t>
            </a:r>
            <a:r>
              <a:rPr lang="en-US" dirty="0" err="1" smtClean="0"/>
              <a:t>Hamamy</a:t>
            </a:r>
            <a:r>
              <a:rPr lang="en-US" dirty="0" smtClean="0"/>
              <a:t> H. Premarital Screening for </a:t>
            </a:r>
            <a:r>
              <a:rPr lang="en-US" dirty="0" err="1" smtClean="0"/>
              <a:t>hemoglobinopathies</a:t>
            </a:r>
            <a:r>
              <a:rPr lang="en-US" dirty="0" smtClean="0"/>
              <a:t>: experience of a single center in Kurdistan, Iraq. P</a:t>
            </a:r>
            <a:r>
              <a:rPr lang="en-US" dirty="0" smtClean="0">
                <a:solidFill>
                  <a:srgbClr val="0070C0"/>
                </a:solidFill>
              </a:rPr>
              <a:t>ublic Health Genomics </a:t>
            </a:r>
            <a:r>
              <a:rPr lang="en-US" dirty="0" smtClean="0"/>
              <a:t>2015 Feb; issue 2; volume 18: 97-103. (5 year IF 2.2)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fontAlgn="base"/>
            <a:r>
              <a:rPr lang="en-US" dirty="0" smtClean="0"/>
              <a:t>9. </a:t>
            </a:r>
            <a:r>
              <a:rPr lang="en-US" dirty="0" err="1" smtClean="0"/>
              <a:t>Hamamy</a:t>
            </a:r>
            <a:r>
              <a:rPr lang="en-US" dirty="0" smtClean="0"/>
              <a:t> H, </a:t>
            </a:r>
            <a:r>
              <a:rPr lang="en-US" dirty="0" err="1" smtClean="0"/>
              <a:t>Makrythanasis</a:t>
            </a:r>
            <a:r>
              <a:rPr lang="en-US" dirty="0" smtClean="0"/>
              <a:t> P,  Al-</a:t>
            </a:r>
            <a:r>
              <a:rPr lang="en-US" dirty="0" err="1" smtClean="0"/>
              <a:t>Allawi</a:t>
            </a:r>
            <a:r>
              <a:rPr lang="en-US" dirty="0" smtClean="0"/>
              <a:t>  N,  </a:t>
            </a:r>
            <a:r>
              <a:rPr lang="en-US" dirty="0" err="1" smtClean="0"/>
              <a:t>Muhsin</a:t>
            </a:r>
            <a:r>
              <a:rPr lang="en-US" dirty="0" smtClean="0"/>
              <a:t> AA,  </a:t>
            </a:r>
            <a:r>
              <a:rPr lang="en-US" dirty="0" err="1" smtClean="0"/>
              <a:t>Antonarakis</a:t>
            </a:r>
            <a:r>
              <a:rPr lang="en-US" dirty="0" smtClean="0"/>
              <a:t> SE (2014) Recessive thrombocytopenia likely due to a homozygous pathogenic variant in the FYB gene: case report. </a:t>
            </a:r>
            <a:r>
              <a:rPr lang="en-US" dirty="0" smtClean="0">
                <a:solidFill>
                  <a:srgbClr val="0070C0"/>
                </a:solidFill>
              </a:rPr>
              <a:t>BMC Medical genetics </a:t>
            </a:r>
            <a:r>
              <a:rPr lang="en-US" dirty="0" smtClean="0"/>
              <a:t>.2014 Dec 17;15:135. </a:t>
            </a:r>
            <a:r>
              <a:rPr lang="en-US" dirty="0" err="1" smtClean="0"/>
              <a:t>doi</a:t>
            </a:r>
            <a:r>
              <a:rPr lang="en-US" dirty="0" smtClean="0"/>
              <a:t>: 10.1186/s12881-014-0135-0.(5 yr IF 2.54)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fontAlgn="base"/>
            <a:r>
              <a:rPr lang="en-US" dirty="0" smtClean="0"/>
              <a:t>10. </a:t>
            </a:r>
            <a:r>
              <a:rPr lang="en-US" dirty="0" err="1" smtClean="0"/>
              <a:t>Makrythanasis</a:t>
            </a:r>
            <a:r>
              <a:rPr lang="en-US" dirty="0" smtClean="0"/>
              <a:t> P, </a:t>
            </a:r>
            <a:r>
              <a:rPr lang="en-US" dirty="0" err="1" smtClean="0"/>
              <a:t>Nelis</a:t>
            </a:r>
            <a:r>
              <a:rPr lang="en-US" dirty="0" smtClean="0"/>
              <a:t> M, </a:t>
            </a:r>
            <a:r>
              <a:rPr lang="en-US" dirty="0" err="1" smtClean="0"/>
              <a:t>Santoni</a:t>
            </a:r>
            <a:r>
              <a:rPr lang="en-US" dirty="0" smtClean="0"/>
              <a:t> FA, </a:t>
            </a:r>
            <a:r>
              <a:rPr lang="en-US" dirty="0" err="1" smtClean="0"/>
              <a:t>Guipponi</a:t>
            </a:r>
            <a:r>
              <a:rPr lang="en-US" dirty="0" smtClean="0"/>
              <a:t> M, </a:t>
            </a:r>
            <a:r>
              <a:rPr lang="en-US" dirty="0" err="1" smtClean="0"/>
              <a:t>Vannier</a:t>
            </a:r>
            <a:r>
              <a:rPr lang="en-US" dirty="0" smtClean="0"/>
              <a:t> A, </a:t>
            </a:r>
            <a:r>
              <a:rPr lang="en-US" dirty="0" err="1" smtClean="0"/>
              <a:t>Béna</a:t>
            </a:r>
            <a:r>
              <a:rPr lang="en-US" dirty="0" smtClean="0"/>
              <a:t> F, </a:t>
            </a:r>
            <a:r>
              <a:rPr lang="en-US" dirty="0" err="1" smtClean="0"/>
              <a:t>Gimelli</a:t>
            </a:r>
            <a:r>
              <a:rPr lang="en-US" dirty="0" smtClean="0"/>
              <a:t> S, </a:t>
            </a:r>
            <a:r>
              <a:rPr lang="en-US" dirty="0" err="1" smtClean="0"/>
              <a:t>Stathaki</a:t>
            </a:r>
            <a:r>
              <a:rPr lang="en-US" dirty="0" smtClean="0"/>
              <a:t> E, </a:t>
            </a:r>
            <a:r>
              <a:rPr lang="en-US" dirty="0" err="1" smtClean="0"/>
              <a:t>Temtamy</a:t>
            </a:r>
            <a:r>
              <a:rPr lang="en-US" dirty="0" smtClean="0"/>
              <a:t> S, </a:t>
            </a:r>
            <a:r>
              <a:rPr lang="en-US" dirty="0" err="1" smtClean="0"/>
              <a:t>Mégarbané</a:t>
            </a:r>
            <a:r>
              <a:rPr lang="en-US" dirty="0" smtClean="0"/>
              <a:t> A, </a:t>
            </a:r>
            <a:r>
              <a:rPr lang="en-US" dirty="0" err="1" smtClean="0"/>
              <a:t>Masri</a:t>
            </a:r>
            <a:r>
              <a:rPr lang="en-US" dirty="0" smtClean="0"/>
              <a:t> A, </a:t>
            </a:r>
            <a:r>
              <a:rPr lang="en-US" dirty="0" err="1" smtClean="0"/>
              <a:t>Aglan</a:t>
            </a:r>
            <a:r>
              <a:rPr lang="en-US" dirty="0" smtClean="0"/>
              <a:t> MS, </a:t>
            </a:r>
            <a:r>
              <a:rPr lang="en-US" dirty="0" err="1" smtClean="0"/>
              <a:t>Zaki</a:t>
            </a:r>
            <a:r>
              <a:rPr lang="en-US" dirty="0" smtClean="0"/>
              <a:t> MS, </a:t>
            </a:r>
            <a:r>
              <a:rPr lang="en-US" dirty="0" err="1" smtClean="0"/>
              <a:t>Bottani</a:t>
            </a:r>
            <a:r>
              <a:rPr lang="en-US" dirty="0" smtClean="0"/>
              <a:t> A, </a:t>
            </a:r>
            <a:r>
              <a:rPr lang="en-US" dirty="0" err="1" smtClean="0"/>
              <a:t>Fokstuen</a:t>
            </a:r>
            <a:r>
              <a:rPr lang="en-US" dirty="0" smtClean="0"/>
              <a:t> S, </a:t>
            </a:r>
            <a:r>
              <a:rPr lang="en-US" dirty="0" err="1" smtClean="0"/>
              <a:t>Gwanmesia</a:t>
            </a:r>
            <a:r>
              <a:rPr lang="en-US" dirty="0" smtClean="0"/>
              <a:t> L, </a:t>
            </a:r>
            <a:r>
              <a:rPr lang="en-US" dirty="0" err="1" smtClean="0"/>
              <a:t>Aliferis</a:t>
            </a:r>
            <a:r>
              <a:rPr lang="en-US" dirty="0" smtClean="0"/>
              <a:t> K, Bustamante Eduardo M, </a:t>
            </a:r>
            <a:r>
              <a:rPr lang="en-US" dirty="0" err="1" smtClean="0"/>
              <a:t>Stamoulis</a:t>
            </a:r>
            <a:r>
              <a:rPr lang="en-US" dirty="0" smtClean="0"/>
              <a:t> G, </a:t>
            </a:r>
            <a:r>
              <a:rPr lang="en-US" dirty="0" err="1" smtClean="0"/>
              <a:t>Psoni</a:t>
            </a:r>
            <a:r>
              <a:rPr lang="en-US" dirty="0" smtClean="0"/>
              <a:t> S, </a:t>
            </a:r>
            <a:r>
              <a:rPr lang="en-US" dirty="0" err="1" smtClean="0"/>
              <a:t>Kitsiou-Tzeli</a:t>
            </a:r>
            <a:r>
              <a:rPr lang="en-US" dirty="0" smtClean="0"/>
              <a:t> S, </a:t>
            </a:r>
            <a:r>
              <a:rPr lang="en-US" dirty="0" err="1" smtClean="0"/>
              <a:t>Fryssira</a:t>
            </a:r>
            <a:r>
              <a:rPr lang="en-US" dirty="0" smtClean="0"/>
              <a:t> H, </a:t>
            </a:r>
            <a:r>
              <a:rPr lang="en-US" dirty="0" err="1" smtClean="0"/>
              <a:t>Kanavakis</a:t>
            </a:r>
            <a:r>
              <a:rPr lang="en-US" dirty="0" smtClean="0"/>
              <a:t> E, Al-</a:t>
            </a:r>
            <a:r>
              <a:rPr lang="en-US" dirty="0" err="1" smtClean="0"/>
              <a:t>Allawi</a:t>
            </a:r>
            <a:r>
              <a:rPr lang="en-US" dirty="0" smtClean="0"/>
              <a:t> N, </a:t>
            </a:r>
            <a:r>
              <a:rPr lang="en-US" dirty="0" err="1" smtClean="0"/>
              <a:t>Sefiani</a:t>
            </a:r>
            <a:r>
              <a:rPr lang="en-US" dirty="0" smtClean="0"/>
              <a:t> A, Al </a:t>
            </a:r>
            <a:r>
              <a:rPr lang="en-US" dirty="0" err="1" smtClean="0"/>
              <a:t>Hait</a:t>
            </a:r>
            <a:r>
              <a:rPr lang="en-US" dirty="0" smtClean="0"/>
              <a:t> S, </a:t>
            </a:r>
            <a:r>
              <a:rPr lang="en-US" dirty="0" err="1" smtClean="0"/>
              <a:t>Elalaoui</a:t>
            </a:r>
            <a:r>
              <a:rPr lang="en-US" dirty="0" smtClean="0"/>
              <a:t> SC, </a:t>
            </a:r>
            <a:r>
              <a:rPr lang="en-US" dirty="0" err="1" smtClean="0"/>
              <a:t>Jalkh</a:t>
            </a:r>
            <a:r>
              <a:rPr lang="en-US" dirty="0" smtClean="0"/>
              <a:t> N, Al-</a:t>
            </a:r>
            <a:r>
              <a:rPr lang="en-US" dirty="0" err="1" smtClean="0"/>
              <a:t>Gazali</a:t>
            </a:r>
            <a:r>
              <a:rPr lang="en-US" dirty="0" smtClean="0"/>
              <a:t> L, Al-</a:t>
            </a:r>
            <a:r>
              <a:rPr lang="en-US" dirty="0" err="1" smtClean="0"/>
              <a:t>Jasmi</a:t>
            </a:r>
            <a:r>
              <a:rPr lang="en-US" dirty="0" smtClean="0"/>
              <a:t> F, </a:t>
            </a:r>
            <a:r>
              <a:rPr lang="en-US" dirty="0" err="1" smtClean="0"/>
              <a:t>Bouhamed</a:t>
            </a:r>
            <a:r>
              <a:rPr lang="en-US" dirty="0" smtClean="0"/>
              <a:t> HC, </a:t>
            </a:r>
            <a:r>
              <a:rPr lang="en-US" dirty="0" err="1" smtClean="0"/>
              <a:t>Abdalla</a:t>
            </a:r>
            <a:r>
              <a:rPr lang="en-US" dirty="0" smtClean="0"/>
              <a:t> E, Cooper DN, </a:t>
            </a:r>
            <a:r>
              <a:rPr lang="en-US" dirty="0" err="1" smtClean="0"/>
              <a:t>Hamamy</a:t>
            </a:r>
            <a:r>
              <a:rPr lang="en-US" dirty="0" smtClean="0"/>
              <a:t> H, </a:t>
            </a:r>
            <a:r>
              <a:rPr lang="en-US" dirty="0" err="1" smtClean="0"/>
              <a:t>Antonarakis</a:t>
            </a:r>
            <a:r>
              <a:rPr lang="en-US" dirty="0" smtClean="0"/>
              <a:t> SE. </a:t>
            </a:r>
            <a:r>
              <a:rPr lang="en-US" dirty="0" smtClean="0">
                <a:hlinkClick r:id="rId2"/>
              </a:rPr>
              <a:t>Diagnostic </a:t>
            </a:r>
            <a:r>
              <a:rPr lang="en-US" dirty="0" err="1" smtClean="0">
                <a:hlinkClick r:id="rId2"/>
              </a:rPr>
              <a:t>exome</a:t>
            </a:r>
            <a:r>
              <a:rPr lang="en-US" dirty="0" smtClean="0">
                <a:hlinkClick r:id="rId2"/>
              </a:rPr>
              <a:t> sequencing to elucidate the genetic basis of likely recessive disorders in consanguineous </a:t>
            </a:r>
            <a:r>
              <a:rPr lang="en-US" dirty="0" err="1" smtClean="0">
                <a:hlinkClick r:id="rId2"/>
              </a:rPr>
              <a:t>families.</a:t>
            </a:r>
            <a:r>
              <a:rPr lang="en-US" dirty="0" err="1" smtClean="0">
                <a:solidFill>
                  <a:srgbClr val="0070C0"/>
                </a:solidFill>
              </a:rPr>
              <a:t>Hum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Mutat</a:t>
            </a:r>
            <a:r>
              <a:rPr lang="en-US" dirty="0" smtClean="0"/>
              <a:t>. 2014 Oct;35(10):1203-10(5 yr IF 5.76)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 l="25183" t="27084" r="49634" b="36459"/>
          <a:stretch>
            <a:fillRect/>
          </a:stretch>
        </p:blipFill>
        <p:spPr bwMode="auto">
          <a:xfrm>
            <a:off x="457200" y="0"/>
            <a:ext cx="13430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4"/>
          <a:srcRect l="81570" b="6383"/>
          <a:stretch>
            <a:fillRect/>
          </a:stretch>
        </p:blipFill>
        <p:spPr bwMode="auto">
          <a:xfrm>
            <a:off x="7620000" y="304800"/>
            <a:ext cx="971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/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/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/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Researches &amp; Publications (since the starting till 2015)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fontAlgn="base"/>
            <a:r>
              <a:rPr lang="en-US" sz="3500" dirty="0"/>
              <a:t>11.  Ali MD, </a:t>
            </a:r>
            <a:r>
              <a:rPr lang="en-US" sz="3500" dirty="0" err="1"/>
              <a:t>Badi</a:t>
            </a:r>
            <a:r>
              <a:rPr lang="en-US" sz="3500" dirty="0"/>
              <a:t> AI, Al-</a:t>
            </a:r>
            <a:r>
              <a:rPr lang="en-US" sz="3500" dirty="0" err="1"/>
              <a:t>Zebari</a:t>
            </a:r>
            <a:r>
              <a:rPr lang="en-US" sz="3500" dirty="0"/>
              <a:t> SS, Al-</a:t>
            </a:r>
            <a:r>
              <a:rPr lang="en-US" sz="3500" dirty="0" err="1"/>
              <a:t>Allawi</a:t>
            </a:r>
            <a:r>
              <a:rPr lang="en-US" sz="3500" dirty="0"/>
              <a:t> NA. Response to Tyrosine </a:t>
            </a:r>
            <a:r>
              <a:rPr lang="en-US" sz="3500" dirty="0" err="1"/>
              <a:t>Kinase</a:t>
            </a:r>
            <a:r>
              <a:rPr lang="en-US" sz="3500" dirty="0"/>
              <a:t> Inhibitors  in Chronic Myeloid Leukemia : Experience from a West Asian Developing Country. Int. J.  Hematology2014  Sept; issue 3; </a:t>
            </a:r>
            <a:r>
              <a:rPr lang="en-US" sz="3500" dirty="0" err="1"/>
              <a:t>vol</a:t>
            </a:r>
            <a:r>
              <a:rPr lang="en-US" sz="3500" dirty="0"/>
              <a:t> 100: 274-9. (5 yr IF 1.68)</a:t>
            </a:r>
          </a:p>
          <a:p>
            <a:r>
              <a:rPr lang="en-US" sz="3500" dirty="0"/>
              <a:t/>
            </a:r>
            <a:br>
              <a:rPr lang="en-US" sz="3500" dirty="0"/>
            </a:br>
            <a:endParaRPr lang="en-US" sz="3500" dirty="0"/>
          </a:p>
          <a:p>
            <a:pPr fontAlgn="base"/>
            <a:r>
              <a:rPr lang="en-US" sz="3500" dirty="0"/>
              <a:t>12. Al-</a:t>
            </a:r>
            <a:r>
              <a:rPr lang="en-US" sz="3500" dirty="0" err="1"/>
              <a:t>Allawi</a:t>
            </a:r>
            <a:r>
              <a:rPr lang="en-US" sz="3500" dirty="0"/>
              <a:t> NA, </a:t>
            </a:r>
            <a:r>
              <a:rPr lang="en-US" sz="3500" dirty="0" err="1"/>
              <a:t>Jalal</a:t>
            </a:r>
            <a:r>
              <a:rPr lang="en-US" sz="3500" dirty="0"/>
              <a:t> SD, Mohammad AM, et al. β-</a:t>
            </a:r>
            <a:r>
              <a:rPr lang="en-US" sz="3500" dirty="0" err="1"/>
              <a:t>thalassemiaIntermedia</a:t>
            </a:r>
            <a:r>
              <a:rPr lang="en-US" sz="3500" dirty="0"/>
              <a:t> in Northern Iraq: A single center </a:t>
            </a:r>
            <a:r>
              <a:rPr lang="en-US" sz="3500" dirty="0" err="1"/>
              <a:t>experience.BioMed</a:t>
            </a:r>
            <a:r>
              <a:rPr lang="en-US" sz="3500" dirty="0"/>
              <a:t> Research International.2014 Feb ; 2014:262853. </a:t>
            </a:r>
            <a:r>
              <a:rPr lang="en-US" sz="3500" dirty="0" err="1"/>
              <a:t>doi</a:t>
            </a:r>
            <a:r>
              <a:rPr lang="en-US" sz="3500" dirty="0"/>
              <a:t>: 10.1155/2014/262853..( 5 year IF 2.69)</a:t>
            </a:r>
          </a:p>
          <a:p>
            <a:r>
              <a:rPr lang="en-US" sz="3500" dirty="0"/>
              <a:t/>
            </a:r>
            <a:br>
              <a:rPr lang="en-US" sz="3500" dirty="0"/>
            </a:br>
            <a:endParaRPr lang="en-US" sz="3500" dirty="0"/>
          </a:p>
          <a:p>
            <a:pPr fontAlgn="base"/>
            <a:r>
              <a:rPr lang="en-US" sz="3500" dirty="0"/>
              <a:t>13. </a:t>
            </a:r>
            <a:r>
              <a:rPr lang="en-US" sz="3500" dirty="0" err="1"/>
              <a:t>Novarino</a:t>
            </a:r>
            <a:r>
              <a:rPr lang="en-US" sz="3500" dirty="0"/>
              <a:t> G, </a:t>
            </a:r>
            <a:r>
              <a:rPr lang="en-US" sz="3500" dirty="0" err="1"/>
              <a:t>Fenstermaker</a:t>
            </a:r>
            <a:r>
              <a:rPr lang="en-US" sz="3500" dirty="0"/>
              <a:t> AG, </a:t>
            </a:r>
            <a:r>
              <a:rPr lang="en-US" sz="3500" dirty="0" err="1"/>
              <a:t>Zaki</a:t>
            </a:r>
            <a:r>
              <a:rPr lang="en-US" sz="3500" dirty="0"/>
              <a:t> MS, ……,Al-</a:t>
            </a:r>
            <a:r>
              <a:rPr lang="en-US" sz="3500" dirty="0" err="1"/>
              <a:t>Allawi</a:t>
            </a:r>
            <a:r>
              <a:rPr lang="en-US" sz="3500" dirty="0"/>
              <a:t> N,……</a:t>
            </a:r>
            <a:r>
              <a:rPr lang="en-US" sz="3500" dirty="0" err="1"/>
              <a:t>Glesson</a:t>
            </a:r>
            <a:r>
              <a:rPr lang="en-US" sz="3500" dirty="0"/>
              <a:t> J (2014). </a:t>
            </a:r>
            <a:r>
              <a:rPr lang="en-US" sz="3500" dirty="0" err="1"/>
              <a:t>Exome</a:t>
            </a:r>
            <a:r>
              <a:rPr lang="en-US" sz="3500" dirty="0"/>
              <a:t> Sequencing Links </a:t>
            </a:r>
            <a:r>
              <a:rPr lang="en-US" sz="3500" dirty="0" err="1"/>
              <a:t>Corticospinal</a:t>
            </a:r>
            <a:r>
              <a:rPr lang="en-US" sz="3500" dirty="0"/>
              <a:t> motor neuron disease to common neurodegenerative disorders. Science 343, 506-511.(5 yr IF 32.45).</a:t>
            </a:r>
          </a:p>
          <a:p>
            <a:r>
              <a:rPr lang="en-US" sz="3500" dirty="0"/>
              <a:t/>
            </a:r>
            <a:br>
              <a:rPr lang="en-US" sz="3500" dirty="0"/>
            </a:br>
            <a:endParaRPr lang="en-US" sz="3500" dirty="0"/>
          </a:p>
          <a:p>
            <a:pPr fontAlgn="base"/>
            <a:r>
              <a:rPr lang="en-US" sz="3500" dirty="0"/>
              <a:t>14.  Othman AA, </a:t>
            </a:r>
            <a:r>
              <a:rPr lang="en-US" sz="3500" dirty="0" err="1"/>
              <a:t>Eissa</a:t>
            </a:r>
            <a:r>
              <a:rPr lang="en-US" sz="3500" dirty="0"/>
              <a:t> AA, </a:t>
            </a:r>
            <a:r>
              <a:rPr lang="en-US" sz="3500" dirty="0" err="1"/>
              <a:t>Markous</a:t>
            </a:r>
            <a:r>
              <a:rPr lang="en-US" sz="3500" dirty="0"/>
              <a:t> RD, Ahmed BD, Al-</a:t>
            </a:r>
            <a:r>
              <a:rPr lang="en-US" sz="3500" dirty="0" err="1"/>
              <a:t>Allawi</a:t>
            </a:r>
            <a:r>
              <a:rPr lang="en-US" sz="3500" dirty="0"/>
              <a:t> NA (2014). Hepatitis C Virus genotypes in Multiply transfused </a:t>
            </a:r>
            <a:r>
              <a:rPr lang="en-US" sz="3500" dirty="0" err="1"/>
              <a:t>Haemoglobinopathy</a:t>
            </a:r>
            <a:r>
              <a:rPr lang="en-US" sz="3500" dirty="0"/>
              <a:t> patients in Northern </a:t>
            </a:r>
            <a:r>
              <a:rPr lang="en-US" sz="3500" dirty="0" err="1"/>
              <a:t>Iraq.Asian</a:t>
            </a:r>
            <a:r>
              <a:rPr lang="en-US" sz="3500" dirty="0"/>
              <a:t> J Transfusion Science.8(1): 32-34.</a:t>
            </a:r>
          </a:p>
          <a:p>
            <a:r>
              <a:rPr lang="en-US" sz="3500" dirty="0"/>
              <a:t/>
            </a:r>
            <a:br>
              <a:rPr lang="en-US" sz="3500" dirty="0"/>
            </a:br>
            <a:endParaRPr lang="en-US" sz="3500" dirty="0"/>
          </a:p>
          <a:p>
            <a:pPr fontAlgn="base"/>
            <a:r>
              <a:rPr lang="en-US" sz="3500" dirty="0"/>
              <a:t>15. Al-</a:t>
            </a:r>
            <a:r>
              <a:rPr lang="en-US" sz="3500" dirty="0" err="1"/>
              <a:t>Allawi</a:t>
            </a:r>
            <a:r>
              <a:rPr lang="en-US" sz="3500" dirty="0"/>
              <a:t> NA, </a:t>
            </a:r>
            <a:r>
              <a:rPr lang="en-US" sz="3500" dirty="0" err="1"/>
              <a:t>JalalSD</a:t>
            </a:r>
            <a:r>
              <a:rPr lang="en-US" sz="3500" dirty="0"/>
              <a:t>, Ahmed NH, et al (2013). The first five years of a preventive </a:t>
            </a:r>
            <a:r>
              <a:rPr lang="en-US" sz="3500" dirty="0" err="1"/>
              <a:t>programme</a:t>
            </a:r>
            <a:r>
              <a:rPr lang="en-US" sz="3500" dirty="0"/>
              <a:t> for </a:t>
            </a:r>
            <a:r>
              <a:rPr lang="en-US" sz="3500" dirty="0" err="1"/>
              <a:t>haemoglobinopthies</a:t>
            </a:r>
            <a:r>
              <a:rPr lang="en-US" sz="3500" dirty="0"/>
              <a:t> in Northern Iraq. J Med Screen, 20(4): 171-6. (5 year IF 2.55)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5183" t="27084" r="49634" b="36459"/>
          <a:stretch>
            <a:fillRect/>
          </a:stretch>
        </p:blipFill>
        <p:spPr bwMode="auto">
          <a:xfrm>
            <a:off x="533400" y="0"/>
            <a:ext cx="13430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/>
          <a:srcRect l="81570" b="6383"/>
          <a:stretch>
            <a:fillRect/>
          </a:stretch>
        </p:blipFill>
        <p:spPr bwMode="auto">
          <a:xfrm>
            <a:off x="7620000" y="304800"/>
            <a:ext cx="971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1400" dirty="0" smtClean="0">
                <a:solidFill>
                  <a:srgbClr val="FF0000"/>
                </a:solidFill>
              </a:rPr>
              <a:t/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/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/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/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>Researches &amp; Publications (since the starting till 2015)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fontAlgn="base"/>
            <a:r>
              <a:rPr lang="en-US" sz="3500" dirty="0" smtClean="0"/>
              <a:t>16. Al-</a:t>
            </a:r>
            <a:r>
              <a:rPr lang="en-US" sz="3500" dirty="0" err="1" smtClean="0"/>
              <a:t>Allawi</a:t>
            </a:r>
            <a:r>
              <a:rPr lang="en-US" sz="3500" dirty="0" smtClean="0"/>
              <a:t> N, Al-</a:t>
            </a:r>
            <a:r>
              <a:rPr lang="en-US" sz="3500" dirty="0" err="1" smtClean="0"/>
              <a:t>Musawi</a:t>
            </a:r>
            <a:r>
              <a:rPr lang="en-US" sz="3500" dirty="0" smtClean="0"/>
              <a:t> B, </a:t>
            </a:r>
            <a:r>
              <a:rPr lang="en-US" sz="3500" dirty="0" err="1" smtClean="0"/>
              <a:t>Badi</a:t>
            </a:r>
            <a:r>
              <a:rPr lang="en-US" sz="3500" dirty="0" smtClean="0"/>
              <a:t> A, </a:t>
            </a:r>
            <a:r>
              <a:rPr lang="en-US" sz="3500" dirty="0" err="1" smtClean="0"/>
              <a:t>Jalal</a:t>
            </a:r>
            <a:r>
              <a:rPr lang="en-US" sz="3500" dirty="0" smtClean="0"/>
              <a:t> S (2013). The Spectrum of β-</a:t>
            </a:r>
            <a:r>
              <a:rPr lang="en-US" sz="3500" dirty="0" err="1" smtClean="0"/>
              <a:t>thalassemia</a:t>
            </a:r>
            <a:r>
              <a:rPr lang="en-US" sz="3500" dirty="0" smtClean="0"/>
              <a:t> mutations in Baghdad-Central </a:t>
            </a:r>
            <a:r>
              <a:rPr lang="en-US" sz="3500" dirty="0" err="1" smtClean="0"/>
              <a:t>Iraq.Hemoglobin</a:t>
            </a:r>
            <a:r>
              <a:rPr lang="en-US" sz="3500" dirty="0" smtClean="0"/>
              <a:t>. 37 (5): 444-453. (5 yr IF 1.06)</a:t>
            </a:r>
          </a:p>
          <a:p>
            <a:r>
              <a:rPr lang="en-US" sz="3500" dirty="0" smtClean="0"/>
              <a:t/>
            </a:r>
            <a:br>
              <a:rPr lang="en-US" sz="3500" dirty="0" smtClean="0"/>
            </a:br>
            <a:endParaRPr lang="en-US" sz="3500" dirty="0" smtClean="0"/>
          </a:p>
          <a:p>
            <a:pPr fontAlgn="base"/>
            <a:r>
              <a:rPr lang="en-US" sz="3500" dirty="0" smtClean="0"/>
              <a:t>17. </a:t>
            </a:r>
            <a:r>
              <a:rPr lang="en-US" sz="3500" dirty="0" err="1" smtClean="0"/>
              <a:t>Hamamy</a:t>
            </a:r>
            <a:r>
              <a:rPr lang="en-US" sz="3500" dirty="0" smtClean="0"/>
              <a:t> H, Al-</a:t>
            </a:r>
            <a:r>
              <a:rPr lang="en-US" sz="3500" dirty="0" err="1" smtClean="0"/>
              <a:t>Allawi</a:t>
            </a:r>
            <a:r>
              <a:rPr lang="en-US" sz="3500" dirty="0" smtClean="0"/>
              <a:t> N (2013). The Epidemiology of </a:t>
            </a:r>
            <a:r>
              <a:rPr lang="en-US" sz="3500" dirty="0" err="1" smtClean="0"/>
              <a:t>Haemoglobinopathies</a:t>
            </a:r>
            <a:r>
              <a:rPr lang="en-US" sz="3500" dirty="0" smtClean="0"/>
              <a:t> in Arab </a:t>
            </a:r>
            <a:r>
              <a:rPr lang="en-US" sz="3500" dirty="0" err="1" smtClean="0"/>
              <a:t>Countries.J</a:t>
            </a:r>
            <a:r>
              <a:rPr lang="en-US" sz="3500" dirty="0" smtClean="0"/>
              <a:t> Community Genetics.4(2):147-167.</a:t>
            </a:r>
          </a:p>
          <a:p>
            <a:r>
              <a:rPr lang="en-US" sz="3500" dirty="0" smtClean="0"/>
              <a:t/>
            </a:r>
            <a:br>
              <a:rPr lang="en-US" sz="3500" dirty="0" smtClean="0"/>
            </a:br>
            <a:endParaRPr lang="en-US" sz="3500" dirty="0" smtClean="0"/>
          </a:p>
          <a:p>
            <a:pPr fontAlgn="base"/>
            <a:r>
              <a:rPr lang="en-US" sz="3500" dirty="0" smtClean="0"/>
              <a:t>18. Al-</a:t>
            </a:r>
            <a:r>
              <a:rPr lang="en-US" sz="3500" dirty="0" err="1" smtClean="0"/>
              <a:t>Allawi</a:t>
            </a:r>
            <a:r>
              <a:rPr lang="en-US" sz="3500" dirty="0" smtClean="0"/>
              <a:t> N, </a:t>
            </a:r>
            <a:r>
              <a:rPr lang="en-US" sz="3500" dirty="0" err="1" smtClean="0"/>
              <a:t>Jalal</a:t>
            </a:r>
            <a:r>
              <a:rPr lang="en-US" sz="3500" dirty="0" smtClean="0"/>
              <a:t> S, </a:t>
            </a:r>
            <a:r>
              <a:rPr lang="en-US" sz="3500" dirty="0" err="1" smtClean="0"/>
              <a:t>Rasheed</a:t>
            </a:r>
            <a:r>
              <a:rPr lang="en-US" sz="3500" dirty="0" smtClean="0"/>
              <a:t> N, et al (2013). The spectrum of Alpha </a:t>
            </a:r>
            <a:r>
              <a:rPr lang="en-US" sz="3500" dirty="0" err="1" smtClean="0"/>
              <a:t>thalassemia</a:t>
            </a:r>
            <a:r>
              <a:rPr lang="en-US" sz="3500" dirty="0" smtClean="0"/>
              <a:t> mutations in the Kurdish population of Northeastern Iraq.</a:t>
            </a:r>
            <a:r>
              <a:rPr lang="en-US" sz="3500" dirty="0" smtClean="0">
                <a:solidFill>
                  <a:srgbClr val="0070C0"/>
                </a:solidFill>
              </a:rPr>
              <a:t>Hemoglobin.</a:t>
            </a:r>
            <a:r>
              <a:rPr lang="en-US" sz="3500" dirty="0" smtClean="0"/>
              <a:t>37 (1): 56-64. (5 yr IF 1.06)</a:t>
            </a:r>
          </a:p>
          <a:p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3500" dirty="0" smtClean="0"/>
              <a:t/>
            </a:r>
            <a:br>
              <a:rPr lang="en-US" sz="3500" dirty="0" smtClean="0"/>
            </a:br>
            <a:endParaRPr lang="en-US" sz="3500" dirty="0" smtClean="0"/>
          </a:p>
          <a:p>
            <a:pPr fontAlgn="base"/>
            <a:r>
              <a:rPr lang="en-US" sz="3500" dirty="0" smtClean="0"/>
              <a:t>19.</a:t>
            </a:r>
            <a:r>
              <a:rPr lang="en-US" sz="3500" dirty="0" smtClean="0">
                <a:hlinkClick r:id="rId2"/>
              </a:rPr>
              <a:t>Al-Allawi NA</a:t>
            </a:r>
            <a:r>
              <a:rPr lang="en-US" sz="3500" dirty="0" smtClean="0"/>
              <a:t>, </a:t>
            </a:r>
            <a:r>
              <a:rPr lang="en-US" sz="3500" dirty="0" err="1" smtClean="0">
                <a:hlinkClick r:id="rId3"/>
              </a:rPr>
              <a:t>Shamdeen</a:t>
            </a:r>
            <a:r>
              <a:rPr lang="en-US" sz="3500" dirty="0" smtClean="0">
                <a:hlinkClick r:id="rId3"/>
              </a:rPr>
              <a:t> MY</a:t>
            </a:r>
            <a:r>
              <a:rPr lang="en-US" sz="3500" dirty="0" smtClean="0"/>
              <a:t>, </a:t>
            </a:r>
            <a:r>
              <a:rPr lang="en-US" sz="3500" dirty="0" smtClean="0">
                <a:hlinkClick r:id="rId4"/>
              </a:rPr>
              <a:t>Mohammed QO</a:t>
            </a:r>
            <a:r>
              <a:rPr lang="en-US" sz="3500" dirty="0" smtClean="0"/>
              <a:t>, </a:t>
            </a:r>
            <a:r>
              <a:rPr lang="en-US" sz="3500" dirty="0" smtClean="0">
                <a:hlinkClick r:id="rId5"/>
              </a:rPr>
              <a:t>Ahmed AS</a:t>
            </a:r>
            <a:r>
              <a:rPr lang="en-US" sz="3500" dirty="0" smtClean="0"/>
              <a:t>(2014). Activated protein C resistance and </a:t>
            </a:r>
            <a:r>
              <a:rPr lang="en-US" sz="3500" dirty="0" err="1" smtClean="0"/>
              <a:t>antiphospholipid</a:t>
            </a:r>
            <a:r>
              <a:rPr lang="en-US" sz="3500" dirty="0" smtClean="0"/>
              <a:t> antibodies in recurrent fetal loss: experience of a single referral center in northern Iraq. </a:t>
            </a:r>
            <a:r>
              <a:rPr lang="en-US" sz="3500" dirty="0" smtClean="0">
                <a:solidFill>
                  <a:srgbClr val="0070C0"/>
                </a:solidFill>
              </a:rPr>
              <a:t>Indian J. </a:t>
            </a:r>
            <a:r>
              <a:rPr lang="en-US" sz="3500" dirty="0" err="1" smtClean="0">
                <a:solidFill>
                  <a:srgbClr val="0070C0"/>
                </a:solidFill>
              </a:rPr>
              <a:t>Haematol</a:t>
            </a:r>
            <a:r>
              <a:rPr lang="en-US" sz="3500" dirty="0" smtClean="0">
                <a:solidFill>
                  <a:srgbClr val="0070C0"/>
                </a:solidFill>
              </a:rPr>
              <a:t> and blood </a:t>
            </a:r>
            <a:r>
              <a:rPr lang="en-US" sz="3500" dirty="0" err="1" smtClean="0">
                <a:solidFill>
                  <a:srgbClr val="0070C0"/>
                </a:solidFill>
              </a:rPr>
              <a:t>transf</a:t>
            </a:r>
            <a:r>
              <a:rPr lang="en-US" sz="3500" dirty="0" smtClean="0">
                <a:solidFill>
                  <a:srgbClr val="0070C0"/>
                </a:solidFill>
              </a:rPr>
              <a:t> </a:t>
            </a:r>
            <a:r>
              <a:rPr lang="en-US" sz="3500" dirty="0" smtClean="0"/>
              <a:t>2014</a:t>
            </a:r>
          </a:p>
          <a:p>
            <a:pPr fontAlgn="base"/>
            <a:r>
              <a:rPr lang="en-US" sz="3500" dirty="0" smtClean="0"/>
              <a:t>30(4):364-9. (5 yr IF 0.39)</a:t>
            </a:r>
          </a:p>
          <a:p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3500" dirty="0" smtClean="0"/>
              <a:t/>
            </a:r>
            <a:br>
              <a:rPr lang="en-US" sz="3500" dirty="0" smtClean="0"/>
            </a:br>
            <a:endParaRPr lang="en-US" sz="3500" dirty="0" smtClean="0"/>
          </a:p>
          <a:p>
            <a:pPr fontAlgn="base"/>
            <a:r>
              <a:rPr lang="en-US" sz="3500" dirty="0" smtClean="0"/>
              <a:t>20. Al-</a:t>
            </a:r>
            <a:r>
              <a:rPr lang="en-US" sz="3500" dirty="0" err="1" smtClean="0"/>
              <a:t>AllawiN</a:t>
            </a:r>
            <a:r>
              <a:rPr lang="en-US" sz="3500" dirty="0" smtClean="0"/>
              <a:t>, </a:t>
            </a:r>
            <a:r>
              <a:rPr lang="en-US" sz="3500" dirty="0" err="1" smtClean="0"/>
              <a:t>Jalal</a:t>
            </a:r>
            <a:r>
              <a:rPr lang="en-US" sz="3500" dirty="0" smtClean="0"/>
              <a:t> S, </a:t>
            </a:r>
            <a:r>
              <a:rPr lang="en-US" sz="3500" dirty="0" err="1" smtClean="0"/>
              <a:t>Nerwey</a:t>
            </a:r>
            <a:r>
              <a:rPr lang="en-US" sz="3500" dirty="0" smtClean="0"/>
              <a:t> F, et al (2012) Sickle Cell Disease in the Kurdish population of Northern Iraq.</a:t>
            </a:r>
            <a:r>
              <a:rPr lang="en-US" sz="3500" dirty="0" smtClean="0">
                <a:solidFill>
                  <a:srgbClr val="0070C0"/>
                </a:solidFill>
              </a:rPr>
              <a:t>Hemoglobin</a:t>
            </a:r>
            <a:r>
              <a:rPr lang="en-US" sz="3500" dirty="0" smtClean="0"/>
              <a:t>36(4):333-42.(5 yr IF 1.06)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6"/>
          <a:srcRect l="25183" t="27084" r="49634" b="36459"/>
          <a:stretch>
            <a:fillRect/>
          </a:stretch>
        </p:blipFill>
        <p:spPr bwMode="auto">
          <a:xfrm>
            <a:off x="533400" y="0"/>
            <a:ext cx="13430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7"/>
          <a:srcRect l="81570" b="6383"/>
          <a:stretch>
            <a:fillRect/>
          </a:stretch>
        </p:blipFill>
        <p:spPr bwMode="auto">
          <a:xfrm>
            <a:off x="7620000" y="304800"/>
            <a:ext cx="971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/>
            </a:r>
            <a:br>
              <a:rPr lang="en-US" sz="1800" dirty="0">
                <a:solidFill>
                  <a:srgbClr val="FF0000"/>
                </a:solidFill>
              </a:rPr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 Degree Researches (M.Sc., Ph.D., Board)</a:t>
            </a:r>
          </a:p>
          <a:p>
            <a:pPr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More than 33 degree projects are conducted </a:t>
            </a:r>
            <a:endParaRPr lang="en-US" sz="1800" dirty="0">
              <a:solidFill>
                <a:srgbClr val="0070C0"/>
              </a:solidFill>
            </a:endParaRPr>
          </a:p>
          <a:p>
            <a:pPr fontAlgn="base"/>
            <a:r>
              <a:rPr lang="en-US" sz="1800" dirty="0" smtClean="0"/>
              <a:t>Silent </a:t>
            </a:r>
            <a:r>
              <a:rPr lang="en-US" sz="1800" dirty="0"/>
              <a:t>1131 mutation in G6PD non-deficient males in </a:t>
            </a:r>
            <a:r>
              <a:rPr lang="en-US" sz="1800" dirty="0" err="1"/>
              <a:t>Duhok</a:t>
            </a:r>
            <a:r>
              <a:rPr lang="en-US" sz="1800" dirty="0"/>
              <a:t>. Board thesis.</a:t>
            </a:r>
          </a:p>
          <a:p>
            <a:pPr fontAlgn="base">
              <a:buNone/>
            </a:pPr>
            <a:r>
              <a:rPr lang="en-US" sz="1800" dirty="0" smtClean="0"/>
              <a:t>       Researcher </a:t>
            </a:r>
            <a:r>
              <a:rPr lang="en-US" sz="1800" dirty="0"/>
              <a:t>:</a:t>
            </a:r>
            <a:r>
              <a:rPr lang="en-US" sz="1800" dirty="0" err="1"/>
              <a:t>DrSalarAyoub</a:t>
            </a:r>
            <a:r>
              <a:rPr lang="en-US" sz="1800" dirty="0"/>
              <a:t>, </a:t>
            </a:r>
            <a:r>
              <a:rPr lang="en-US" sz="1800" dirty="0" err="1"/>
              <a:t>DrAdilabuZaidEissa</a:t>
            </a:r>
            <a:r>
              <a:rPr lang="en-US" sz="1800" dirty="0"/>
              <a:t>, </a:t>
            </a:r>
            <a:r>
              <a:rPr lang="en-US" sz="1800" dirty="0" err="1"/>
              <a:t>DrNasir</a:t>
            </a:r>
            <a:r>
              <a:rPr lang="en-US" sz="1800" dirty="0"/>
              <a:t> </a:t>
            </a:r>
            <a:r>
              <a:rPr lang="en-US" sz="1800" dirty="0" smtClean="0"/>
              <a:t>Al-</a:t>
            </a:r>
            <a:r>
              <a:rPr lang="en-US" sz="1800" dirty="0" err="1" smtClean="0"/>
              <a:t>Allawi</a:t>
            </a:r>
            <a:r>
              <a:rPr lang="en-US" sz="1800" dirty="0" smtClean="0"/>
              <a:t>,  Project </a:t>
            </a:r>
            <a:r>
              <a:rPr lang="en-US" sz="1800" dirty="0"/>
              <a:t>concluded late 2013, extended and now submitted for publication.</a:t>
            </a:r>
          </a:p>
          <a:p>
            <a:pPr fontAlgn="base"/>
            <a:r>
              <a:rPr lang="en-US" sz="1800" dirty="0" smtClean="0"/>
              <a:t>Factor </a:t>
            </a:r>
            <a:r>
              <a:rPr lang="en-US" sz="1800" dirty="0"/>
              <a:t>V Leiden in Deep Venous thrombosis in </a:t>
            </a:r>
            <a:r>
              <a:rPr lang="en-US" sz="1800" dirty="0" err="1"/>
              <a:t>Duhok</a:t>
            </a:r>
            <a:r>
              <a:rPr lang="en-US" sz="1800" dirty="0"/>
              <a:t>. Board </a:t>
            </a:r>
            <a:r>
              <a:rPr lang="en-US" sz="1800" dirty="0" err="1"/>
              <a:t>thesis.Researcher</a:t>
            </a:r>
            <a:r>
              <a:rPr lang="en-US" sz="1800" dirty="0"/>
              <a:t> :</a:t>
            </a:r>
            <a:r>
              <a:rPr lang="en-US" sz="1800" dirty="0" err="1"/>
              <a:t>DrAmeerBadi</a:t>
            </a:r>
            <a:r>
              <a:rPr lang="en-US" sz="1800" dirty="0"/>
              <a:t>, </a:t>
            </a:r>
            <a:r>
              <a:rPr lang="en-US" sz="1800" dirty="0" err="1"/>
              <a:t>DrNasir</a:t>
            </a:r>
            <a:r>
              <a:rPr lang="en-US" sz="1800" dirty="0"/>
              <a:t> </a:t>
            </a:r>
            <a:r>
              <a:rPr lang="en-US" sz="1800" dirty="0" smtClean="0"/>
              <a:t>Al-</a:t>
            </a:r>
            <a:r>
              <a:rPr lang="en-US" sz="1800" dirty="0" err="1" smtClean="0"/>
              <a:t>AllawiConcluded</a:t>
            </a:r>
            <a:r>
              <a:rPr lang="en-US" sz="1800" dirty="0" smtClean="0"/>
              <a:t> </a:t>
            </a:r>
            <a:r>
              <a:rPr lang="en-US" sz="1800" dirty="0"/>
              <a:t>early 2013 and submitted and </a:t>
            </a:r>
            <a:endParaRPr lang="en-US" sz="1800" dirty="0" smtClean="0"/>
          </a:p>
          <a:p>
            <a:pPr fontAlgn="base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accepted</a:t>
            </a:r>
            <a:r>
              <a:rPr lang="en-US" sz="1800" dirty="0"/>
              <a:t>. Later was extended and published in an international journal</a:t>
            </a:r>
          </a:p>
          <a:p>
            <a:pPr fontAlgn="base"/>
            <a:r>
              <a:rPr lang="en-US" sz="1800" dirty="0" smtClean="0"/>
              <a:t> </a:t>
            </a:r>
            <a:r>
              <a:rPr lang="en-US" sz="1800" dirty="0"/>
              <a:t>Spectrum of HCV genotypes among multiply transfused patients with </a:t>
            </a:r>
            <a:r>
              <a:rPr lang="en-US" sz="1800" dirty="0" err="1"/>
              <a:t>Hemoglobinopathies</a:t>
            </a:r>
            <a:r>
              <a:rPr lang="en-US" sz="1800" dirty="0"/>
              <a:t>. Master thesis, extended</a:t>
            </a:r>
            <a:r>
              <a:rPr lang="en-US" sz="1800" dirty="0" smtClean="0"/>
              <a:t>. </a:t>
            </a:r>
            <a:r>
              <a:rPr lang="en-US" sz="1800" dirty="0" err="1" smtClean="0"/>
              <a:t>AdilAbdulsalam</a:t>
            </a:r>
            <a:r>
              <a:rPr lang="en-US" sz="1800" dirty="0"/>
              <a:t>, </a:t>
            </a:r>
            <a:r>
              <a:rPr lang="en-US" sz="1800" dirty="0" err="1"/>
              <a:t>DrAdil</a:t>
            </a:r>
            <a:r>
              <a:rPr lang="en-US" sz="1800" dirty="0"/>
              <a:t> Abu </a:t>
            </a:r>
            <a:r>
              <a:rPr lang="en-US" sz="1800" dirty="0" err="1"/>
              <a:t>Zaid</a:t>
            </a:r>
            <a:r>
              <a:rPr lang="en-US" sz="1800" dirty="0"/>
              <a:t>, </a:t>
            </a:r>
            <a:r>
              <a:rPr lang="en-US" sz="1800" dirty="0" err="1"/>
              <a:t>DrNasir</a:t>
            </a:r>
            <a:r>
              <a:rPr lang="en-US" sz="1800" dirty="0"/>
              <a:t> Al-</a:t>
            </a:r>
            <a:r>
              <a:rPr lang="en-US" sz="1800" dirty="0" err="1"/>
              <a:t>Allawi</a:t>
            </a:r>
            <a:r>
              <a:rPr lang="en-US" sz="1800" dirty="0"/>
              <a:t>, </a:t>
            </a:r>
            <a:r>
              <a:rPr lang="en-US" sz="1800" dirty="0" err="1" smtClean="0"/>
              <a:t>DrRajiMarkous</a:t>
            </a:r>
            <a:r>
              <a:rPr lang="en-US" sz="1800" dirty="0" smtClean="0"/>
              <a:t> .Concluded </a:t>
            </a:r>
            <a:r>
              <a:rPr lang="en-US" sz="1800" dirty="0"/>
              <a:t>in Sept 2012 , and published in peer reviewed International Journal in Jan 2014.</a:t>
            </a:r>
          </a:p>
          <a:p>
            <a:pPr fontAlgn="base"/>
            <a:r>
              <a:rPr lang="en-US" sz="1800" dirty="0" smtClean="0"/>
              <a:t>Molecular </a:t>
            </a:r>
            <a:r>
              <a:rPr lang="en-US" sz="1800" dirty="0"/>
              <a:t>basis and the role of QTLs in </a:t>
            </a:r>
            <a:r>
              <a:rPr lang="en-US" sz="1800" dirty="0" err="1"/>
              <a:t>Thalintermedia</a:t>
            </a:r>
            <a:r>
              <a:rPr lang="en-US" sz="1800" dirty="0"/>
              <a:t> in Iraq. Researchers: </a:t>
            </a:r>
            <a:r>
              <a:rPr lang="en-US" sz="1800" dirty="0" err="1"/>
              <a:t>Nasir</a:t>
            </a:r>
            <a:r>
              <a:rPr lang="en-US" sz="1800" dirty="0"/>
              <a:t> Al-</a:t>
            </a:r>
            <a:r>
              <a:rPr lang="en-US" sz="1800" dirty="0" err="1"/>
              <a:t>allawi</a:t>
            </a:r>
            <a:r>
              <a:rPr lang="en-US" sz="1800" dirty="0"/>
              <a:t>, Dr Helene </a:t>
            </a:r>
            <a:r>
              <a:rPr lang="en-US" sz="1800" dirty="0" err="1"/>
              <a:t>Puehringer</a:t>
            </a:r>
            <a:r>
              <a:rPr lang="en-US" sz="1800" dirty="0"/>
              <a:t> (Austria), Dr Christine </a:t>
            </a:r>
            <a:r>
              <a:rPr lang="en-US" sz="1800" dirty="0" err="1"/>
              <a:t>Oberkanins</a:t>
            </a:r>
            <a:r>
              <a:rPr lang="en-US" sz="1800" dirty="0"/>
              <a:t> (Austria), </a:t>
            </a:r>
            <a:r>
              <a:rPr lang="en-US" sz="1800" dirty="0" err="1"/>
              <a:t>DrRazziqaAbdulrahem</a:t>
            </a:r>
            <a:r>
              <a:rPr lang="en-US" sz="1800" dirty="0"/>
              <a:t>.  </a:t>
            </a:r>
          </a:p>
          <a:p>
            <a:pPr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5183" t="27084" r="49634" b="36459"/>
          <a:stretch>
            <a:fillRect/>
          </a:stretch>
        </p:blipFill>
        <p:spPr bwMode="auto">
          <a:xfrm>
            <a:off x="533400" y="304800"/>
            <a:ext cx="13430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/>
          <a:srcRect l="81570" b="6383"/>
          <a:stretch>
            <a:fillRect/>
          </a:stretch>
        </p:blipFill>
        <p:spPr bwMode="auto">
          <a:xfrm>
            <a:off x="7620000" y="304800"/>
            <a:ext cx="971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Degree Researches (M.Sc., Ph.D., Board)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en-US" dirty="0" smtClean="0"/>
              <a:t>A </a:t>
            </a:r>
            <a:r>
              <a:rPr lang="en-US" dirty="0"/>
              <a:t>novel Method for treating Dentin Hypersensitivity by using </a:t>
            </a:r>
            <a:r>
              <a:rPr lang="en-US" dirty="0" err="1"/>
              <a:t>Nano</a:t>
            </a:r>
            <a:r>
              <a:rPr lang="en-US" dirty="0"/>
              <a:t>-flour-</a:t>
            </a:r>
            <a:r>
              <a:rPr lang="en-US" dirty="0" err="1"/>
              <a:t>hydoxyapetitie</a:t>
            </a:r>
            <a:r>
              <a:rPr lang="en-US" dirty="0"/>
              <a:t> and </a:t>
            </a:r>
            <a:r>
              <a:rPr lang="en-US" dirty="0" err="1"/>
              <a:t>NdiXag</a:t>
            </a:r>
            <a:r>
              <a:rPr lang="en-US" dirty="0"/>
              <a:t> Laser. PhD Dentistry (Part of the work done at the center</a:t>
            </a:r>
            <a:r>
              <a:rPr lang="en-US" dirty="0" smtClean="0"/>
              <a:t>), Researcher</a:t>
            </a:r>
            <a:r>
              <a:rPr lang="en-US" dirty="0"/>
              <a:t>: </a:t>
            </a:r>
            <a:r>
              <a:rPr lang="en-US" dirty="0" err="1"/>
              <a:t>Saeed</a:t>
            </a:r>
            <a:r>
              <a:rPr lang="en-US" dirty="0"/>
              <a:t> Ali Mohammed, </a:t>
            </a:r>
            <a:r>
              <a:rPr lang="en-US" dirty="0" err="1"/>
              <a:t>Khulood</a:t>
            </a:r>
            <a:r>
              <a:rPr lang="en-US" dirty="0"/>
              <a:t> Al-</a:t>
            </a:r>
            <a:r>
              <a:rPr lang="en-US" dirty="0" err="1"/>
              <a:t>Sofi</a:t>
            </a:r>
            <a:r>
              <a:rPr lang="en-US" dirty="0"/>
              <a:t>, </a:t>
            </a:r>
            <a:r>
              <a:rPr lang="en-US" dirty="0" err="1" smtClean="0"/>
              <a:t>RaadNiamaDayem</a:t>
            </a:r>
            <a:r>
              <a:rPr lang="en-US" dirty="0" smtClean="0"/>
              <a:t>, The </a:t>
            </a:r>
            <a:r>
              <a:rPr lang="en-US" dirty="0"/>
              <a:t>work at the center concluded Mid 2013 and PhD obtained</a:t>
            </a:r>
            <a:r>
              <a:rPr lang="en-US" dirty="0" smtClean="0"/>
              <a:t>.</a:t>
            </a:r>
          </a:p>
          <a:p>
            <a:pPr fontAlgn="base"/>
            <a:endParaRPr lang="en-US" dirty="0"/>
          </a:p>
          <a:p>
            <a:pPr fontAlgn="base"/>
            <a:r>
              <a:rPr lang="en-US" dirty="0" smtClean="0"/>
              <a:t>A </a:t>
            </a:r>
            <a:r>
              <a:rPr lang="en-US" dirty="0"/>
              <a:t>novel </a:t>
            </a:r>
            <a:r>
              <a:rPr lang="en-US" dirty="0" err="1"/>
              <a:t>Nano-calicum</a:t>
            </a:r>
            <a:r>
              <a:rPr lang="en-US" dirty="0"/>
              <a:t> polyurethane -Base root canal </a:t>
            </a:r>
            <a:r>
              <a:rPr lang="en-US" dirty="0" err="1"/>
              <a:t>obturation</a:t>
            </a:r>
            <a:r>
              <a:rPr lang="en-US" dirty="0"/>
              <a:t>  material. PhD project. (part of the work done at the </a:t>
            </a:r>
            <a:r>
              <a:rPr lang="en-US" dirty="0" err="1"/>
              <a:t>cneter</a:t>
            </a:r>
            <a:r>
              <a:rPr lang="en-US" dirty="0" smtClean="0"/>
              <a:t>), Researcher </a:t>
            </a:r>
            <a:r>
              <a:rPr lang="en-US" dirty="0"/>
              <a:t>:</a:t>
            </a:r>
            <a:r>
              <a:rPr lang="en-US" dirty="0" err="1"/>
              <a:t>DrBaharSelivany</a:t>
            </a:r>
            <a:r>
              <a:rPr lang="en-US" dirty="0"/>
              <a:t>, Dr Salem Al-</a:t>
            </a:r>
            <a:r>
              <a:rPr lang="en-US" dirty="0" err="1"/>
              <a:t>Sammarai</a:t>
            </a:r>
            <a:r>
              <a:rPr lang="en-US" dirty="0"/>
              <a:t>, </a:t>
            </a:r>
            <a:r>
              <a:rPr lang="en-US" dirty="0" err="1"/>
              <a:t>DrRaadNeemaDayem</a:t>
            </a:r>
            <a:r>
              <a:rPr lang="en-US" dirty="0" smtClean="0"/>
              <a:t>. The </a:t>
            </a:r>
            <a:r>
              <a:rPr lang="en-US" dirty="0"/>
              <a:t>work at the center concluded, PhD obtained</a:t>
            </a:r>
            <a:r>
              <a:rPr lang="en-US" dirty="0" smtClean="0"/>
              <a:t>.</a:t>
            </a:r>
          </a:p>
          <a:p>
            <a:pPr fontAlgn="base"/>
            <a:endParaRPr lang="en-US" dirty="0"/>
          </a:p>
          <a:p>
            <a:pPr fontAlgn="base"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Methylene</a:t>
            </a:r>
            <a:r>
              <a:rPr lang="en-US" dirty="0" smtClean="0"/>
              <a:t> </a:t>
            </a:r>
            <a:r>
              <a:rPr lang="en-US" dirty="0" err="1"/>
              <a:t>tetrahydrofolatereductase</a:t>
            </a:r>
            <a:r>
              <a:rPr lang="en-US" dirty="0"/>
              <a:t> C677T in Deep Venous thrombosis. Researcher :</a:t>
            </a:r>
            <a:r>
              <a:rPr lang="en-US" dirty="0" err="1"/>
              <a:t>DrNasir</a:t>
            </a:r>
            <a:r>
              <a:rPr lang="en-US" dirty="0"/>
              <a:t> </a:t>
            </a:r>
            <a:r>
              <a:rPr lang="en-US" dirty="0" smtClean="0"/>
              <a:t>Al-</a:t>
            </a:r>
            <a:r>
              <a:rPr lang="en-US" dirty="0" err="1" smtClean="0"/>
              <a:t>Allawi</a:t>
            </a:r>
            <a:r>
              <a:rPr lang="en-US" dirty="0" smtClean="0"/>
              <a:t>,  Project </a:t>
            </a:r>
            <a:r>
              <a:rPr lang="en-US" dirty="0"/>
              <a:t>just concluded, and now published as part of a broader paper in an international Journal.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5183" t="27084" r="49634" b="36459"/>
          <a:stretch>
            <a:fillRect/>
          </a:stretch>
        </p:blipFill>
        <p:spPr bwMode="auto">
          <a:xfrm>
            <a:off x="533400" y="0"/>
            <a:ext cx="13430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/>
          <a:srcRect l="81570" b="6383"/>
          <a:stretch>
            <a:fillRect/>
          </a:stretch>
        </p:blipFill>
        <p:spPr bwMode="auto">
          <a:xfrm>
            <a:off x="7620000" y="304800"/>
            <a:ext cx="971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858</Words>
  <Application>Microsoft Office PowerPoint</Application>
  <PresentationFormat>On-screen Show (4:3)</PresentationFormat>
  <Paragraphs>131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     Researches &amp; Publications (since the starting till 2015) </vt:lpstr>
      <vt:lpstr>      Researches &amp; Publications (since the starting till 2015) </vt:lpstr>
      <vt:lpstr>    Researches &amp; Publications (since the starting till 2015)</vt:lpstr>
      <vt:lpstr>  </vt:lpstr>
      <vt:lpstr> Degree Researches (M.Sc., Ph.D., Board)</vt:lpstr>
      <vt:lpstr>Slide 10</vt:lpstr>
      <vt:lpstr>Three units are added  in 2016: </vt:lpstr>
      <vt:lpstr>Slide 12</vt:lpstr>
      <vt:lpstr>Slide 13</vt:lpstr>
      <vt:lpstr>Slide 14</vt:lpstr>
      <vt:lpstr>Slide 15</vt:lpstr>
      <vt:lpstr>Slide 16</vt:lpstr>
      <vt:lpstr>Slide 17</vt:lpstr>
      <vt:lpstr>  Ongoing Researches (2015 – 2016)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Softpc</dc:creator>
  <cp:lastModifiedBy>Softpc</cp:lastModifiedBy>
  <cp:revision>13</cp:revision>
  <dcterms:created xsi:type="dcterms:W3CDTF">2016-11-27T21:32:09Z</dcterms:created>
  <dcterms:modified xsi:type="dcterms:W3CDTF">2016-11-27T23:20:48Z</dcterms:modified>
</cp:coreProperties>
</file>