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4" r:id="rId2"/>
    <p:sldId id="341" r:id="rId3"/>
    <p:sldId id="296" r:id="rId4"/>
    <p:sldId id="343" r:id="rId5"/>
    <p:sldId id="344" r:id="rId6"/>
    <p:sldId id="354" r:id="rId7"/>
    <p:sldId id="353" r:id="rId8"/>
    <p:sldId id="346" r:id="rId9"/>
    <p:sldId id="355" r:id="rId10"/>
    <p:sldId id="347" r:id="rId11"/>
    <p:sldId id="356" r:id="rId12"/>
    <p:sldId id="348" r:id="rId13"/>
    <p:sldId id="349" r:id="rId14"/>
    <p:sldId id="350" r:id="rId15"/>
    <p:sldId id="351" r:id="rId16"/>
    <p:sldId id="352" r:id="rId17"/>
    <p:sldId id="339"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Lawrence G." initials="ML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99"/>
    <a:srgbClr val="57585B"/>
    <a:srgbClr val="676767"/>
    <a:srgbClr val="1B3A60"/>
    <a:srgbClr val="C84D0A"/>
    <a:srgbClr val="E3452F"/>
    <a:srgbClr val="1B5187"/>
    <a:srgbClr val="4C216D"/>
    <a:srgbClr val="532476"/>
    <a:srgbClr val="3E1B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49" autoAdjust="0"/>
    <p:restoredTop sz="93714" autoAdjust="0"/>
  </p:normalViewPr>
  <p:slideViewPr>
    <p:cSldViewPr snapToObjects="1">
      <p:cViewPr>
        <p:scale>
          <a:sx n="113" d="100"/>
          <a:sy n="113" d="100"/>
        </p:scale>
        <p:origin x="126" y="8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90" d="100"/>
          <a:sy n="90" d="100"/>
        </p:scale>
        <p:origin x="-225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11/28/2016</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xmlns=""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xmlns=""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0ABEC4FB-8842-4B43-9169-13234E2E1476}" type="slidenum">
              <a:rPr lang="en-US" smtClean="0">
                <a:latin typeface="Arial" charset="0"/>
                <a:ea typeface="ヒラギノ角ゴ Pro W3"/>
                <a:cs typeface="ヒラギノ角ゴ Pro W3"/>
              </a:rPr>
              <a:pPr defTabSz="931863" fontAlgn="base">
                <a:spcBef>
                  <a:spcPct val="0"/>
                </a:spcBef>
                <a:spcAft>
                  <a:spcPct val="0"/>
                </a:spcAft>
              </a:pPr>
              <a:t>1</a:t>
            </a:fld>
            <a:endParaRPr lang="en-US">
              <a:latin typeface="Arial" charset="0"/>
              <a:ea typeface="ヒラギノ角ゴ Pro W3"/>
              <a:cs typeface="ヒラギノ角ゴ Pro W3"/>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xmlns="" val="31091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a:t>
            </a:fld>
            <a:endParaRPr lang="en-US"/>
          </a:p>
        </p:txBody>
      </p:sp>
    </p:spTree>
    <p:extLst>
      <p:ext uri="{BB962C8B-B14F-4D97-AF65-F5344CB8AC3E}">
        <p14:creationId xmlns:p14="http://schemas.microsoft.com/office/powerpoint/2010/main" xmlns="" val="27518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3</a:t>
            </a:fld>
            <a:endParaRPr lang="en-US"/>
          </a:p>
        </p:txBody>
      </p:sp>
    </p:spTree>
    <p:extLst>
      <p:ext uri="{BB962C8B-B14F-4D97-AF65-F5344CB8AC3E}">
        <p14:creationId xmlns:p14="http://schemas.microsoft.com/office/powerpoint/2010/main" xmlns="" val="6164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4</a:t>
            </a:fld>
            <a:endParaRPr lang="en-US"/>
          </a:p>
        </p:txBody>
      </p:sp>
    </p:spTree>
    <p:extLst>
      <p:ext uri="{BB962C8B-B14F-4D97-AF65-F5344CB8AC3E}">
        <p14:creationId xmlns:p14="http://schemas.microsoft.com/office/powerpoint/2010/main" xmlns="" val="42928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6</a:t>
            </a:fld>
            <a:endParaRPr lang="en-US"/>
          </a:p>
        </p:txBody>
      </p:sp>
    </p:spTree>
    <p:extLst>
      <p:ext uri="{BB962C8B-B14F-4D97-AF65-F5344CB8AC3E}">
        <p14:creationId xmlns:p14="http://schemas.microsoft.com/office/powerpoint/2010/main" xmlns="" val="251088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7</a:t>
            </a:fld>
            <a:endParaRPr lang="en-US"/>
          </a:p>
        </p:txBody>
      </p:sp>
    </p:spTree>
    <p:extLst>
      <p:ext uri="{BB962C8B-B14F-4D97-AF65-F5344CB8AC3E}">
        <p14:creationId xmlns:p14="http://schemas.microsoft.com/office/powerpoint/2010/main" xmlns="" val="81462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10</a:t>
            </a:fld>
            <a:endParaRPr lang="en-US"/>
          </a:p>
        </p:txBody>
      </p:sp>
    </p:spTree>
    <p:extLst>
      <p:ext uri="{BB962C8B-B14F-4D97-AF65-F5344CB8AC3E}">
        <p14:creationId xmlns:p14="http://schemas.microsoft.com/office/powerpoint/2010/main" xmlns="" val="428150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17</a:t>
            </a:fld>
            <a:endParaRPr lang="en-US"/>
          </a:p>
        </p:txBody>
      </p:sp>
    </p:spTree>
    <p:extLst>
      <p:ext uri="{BB962C8B-B14F-4D97-AF65-F5344CB8AC3E}">
        <p14:creationId xmlns:p14="http://schemas.microsoft.com/office/powerpoint/2010/main" xmlns="" val="42086463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df"/><Relationship Id="rId2" Type="http://schemas.openxmlformats.org/officeDocument/2006/relationships/image" Target="../media/image2.png"/><Relationship Id="rId1" Type="http://schemas.openxmlformats.org/officeDocument/2006/relationships/slideMaster" Target="../slideMasters/slideMaster1.xml"/><Relationship Id="rId10" Type="http://schemas.openxmlformats.org/officeDocument/2006/relationships/image" Target="../media/image4.png"/><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Master" Target="../slideMasters/slideMaster1.xml"/><Relationship Id="rId11"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48.pdf"/><Relationship Id="rId1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30.pdf"/><Relationship Id="rId12" Type="http://schemas.openxmlformats.org/officeDocument/2006/relationships/image" Target="../media/image12.png"/><Relationship Id="rId1" Type="http://schemas.openxmlformats.org/officeDocument/2006/relationships/slideMaster" Target="../slideMasters/slideMaster1.xml"/><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0"/>
            <a:ext cx="9144000" cy="207963"/>
          </a:xfrm>
          <a:prstGeom prst="rect">
            <a:avLst/>
          </a:prstGeom>
          <a:noFill/>
          <a:ln w="9525">
            <a:noFill/>
            <a:miter lim="800000"/>
            <a:headEnd/>
            <a:tailEnd/>
          </a:ln>
        </p:spPr>
      </p:pic>
      <p:pic>
        <p:nvPicPr>
          <p:cNvPr id="3" name="Picture 2"/>
          <p:cNvPicPr>
            <a:picLocks noChangeAspect="1"/>
          </p:cNvPicPr>
          <p:nvPr userDrawn="1"/>
        </p:nvPicPr>
        <mc:AlternateContent xmlns:mc="http://schemas.openxmlformats.org/markup-compatibility/2006">
          <mc:Choice xmlns:lc="http://schemas.openxmlformats.org/drawingml/2006/lockedCanvas"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4826000" y="609600"/>
            <a:ext cx="3937000" cy="1219200"/>
          </a:xfrm>
          <a:prstGeom prst="rect">
            <a:avLst/>
          </a:prstGeom>
        </p:spPr>
      </p:pic>
      <p:pic>
        <p:nvPicPr>
          <p:cNvPr id="5" name="Picture 8"/>
          <p:cNvPicPr>
            <a:picLocks noChangeAspect="1"/>
          </p:cNvPicPr>
          <p:nvPr userDrawn="1"/>
        </p:nvPicPr>
        <p:blipFill>
          <a:blip r:embed="rId10"/>
          <a:srcRect/>
          <a:stretch>
            <a:fillRect/>
          </a:stretch>
        </p:blipFill>
        <p:spPr bwMode="auto">
          <a:xfrm>
            <a:off x="0" y="3073400"/>
            <a:ext cx="9144000" cy="64452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1042916" y="3073400"/>
            <a:ext cx="8001000" cy="644525"/>
          </a:xfrm>
          <a:prstGeom prst="rect">
            <a:avLst/>
          </a:prstGeom>
        </p:spPr>
        <p:txBody>
          <a:bodyPr/>
          <a:lstStyle>
            <a:lvl1pPr marL="0" indent="0">
              <a:buNone/>
              <a:defRPr sz="3000">
                <a:solidFill>
                  <a:schemeClr val="bg1"/>
                </a:solidFill>
                <a:latin typeface="+mj-lt"/>
              </a:defRPr>
            </a:lvl1pPr>
          </a:lstStyle>
          <a:p>
            <a:pPr lvl="0"/>
            <a:r>
              <a:rPr lang="en-US" dirty="0"/>
              <a:t>Title</a:t>
            </a:r>
          </a:p>
        </p:txBody>
      </p:sp>
      <p:sp>
        <p:nvSpPr>
          <p:cNvPr id="12" name="Text Placeholder 11"/>
          <p:cNvSpPr>
            <a:spLocks noGrp="1"/>
          </p:cNvSpPr>
          <p:nvPr>
            <p:ph type="body" sz="quarter" idx="11" hasCustomPrompt="1"/>
          </p:nvPr>
        </p:nvSpPr>
        <p:spPr>
          <a:xfrm>
            <a:off x="990600" y="2209800"/>
            <a:ext cx="7186612" cy="609600"/>
          </a:xfrm>
          <a:prstGeom prst="rect">
            <a:avLst/>
          </a:prstGeom>
        </p:spPr>
        <p:txBody>
          <a:bodyPr/>
          <a:lstStyle>
            <a:lvl1pPr marL="0" indent="0">
              <a:buNone/>
              <a:defRPr sz="3000" baseline="0">
                <a:solidFill>
                  <a:srgbClr val="676767"/>
                </a:solidFill>
                <a:latin typeface="+mj-lt"/>
              </a:defRPr>
            </a:lvl1pPr>
          </a:lstStyle>
          <a:p>
            <a:pPr lvl="0"/>
            <a:r>
              <a:rPr lang="en-US" dirty="0"/>
              <a:t>Month DD, Year</a:t>
            </a:r>
          </a:p>
        </p:txBody>
      </p:sp>
      <p:sp>
        <p:nvSpPr>
          <p:cNvPr id="14" name="Text Placeholder 13"/>
          <p:cNvSpPr>
            <a:spLocks noGrp="1"/>
          </p:cNvSpPr>
          <p:nvPr>
            <p:ph type="body" sz="quarter" idx="12" hasCustomPrompt="1"/>
          </p:nvPr>
        </p:nvSpPr>
        <p:spPr>
          <a:xfrm>
            <a:off x="1042988" y="4038600"/>
            <a:ext cx="7720012" cy="1524000"/>
          </a:xfrm>
          <a:prstGeom prst="rect">
            <a:avLst/>
          </a:prstGeom>
        </p:spPr>
        <p:txBody>
          <a:bodyPr/>
          <a:lstStyle>
            <a:lvl1pPr marL="0" indent="0">
              <a:buNone/>
              <a:defRPr sz="1800" baseline="0">
                <a:solidFill>
                  <a:srgbClr val="57585B"/>
                </a:solidFill>
                <a:latin typeface="+mj-lt"/>
              </a:defRPr>
            </a:lvl1pPr>
          </a:lstStyle>
          <a:p>
            <a:pPr lvl="0"/>
            <a:r>
              <a:rPr lang="en-US" dirty="0"/>
              <a:t>Presenter Name and Email</a:t>
            </a:r>
          </a:p>
          <a:p>
            <a:pPr lvl="0"/>
            <a:r>
              <a:rPr lang="en-US" dirty="0"/>
              <a:t>Presenter Title</a:t>
            </a:r>
          </a:p>
          <a:p>
            <a:pPr lvl="0"/>
            <a:r>
              <a:rPr lang="en-US" dirty="0"/>
              <a:t>Institute of International Education/CIES</a:t>
            </a:r>
          </a:p>
          <a:p>
            <a:pPr lvl="0"/>
            <a:r>
              <a:rPr lang="en-US" dirty="0"/>
              <a:t>Washington, D.C.</a:t>
            </a:r>
          </a:p>
        </p:txBody>
      </p:sp>
    </p:spTree>
    <p:extLst>
      <p:ext uri="{BB962C8B-B14F-4D97-AF65-F5344CB8AC3E}">
        <p14:creationId xmlns:p14="http://schemas.microsoft.com/office/powerpoint/2010/main" xmlns="" val="407283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Section">
    <p:spTree>
      <p:nvGrpSpPr>
        <p:cNvPr id="1" name=""/>
        <p:cNvGrpSpPr/>
        <p:nvPr/>
      </p:nvGrpSpPr>
      <p:grpSpPr>
        <a:xfrm>
          <a:off x="0" y="0"/>
          <a:ext cx="0" cy="0"/>
          <a:chOff x="0" y="0"/>
          <a:chExt cx="0" cy="0"/>
        </a:xfrm>
      </p:grpSpPr>
      <p:pic>
        <p:nvPicPr>
          <p:cNvPr id="28" name="Picture 32"/>
          <p:cNvPicPr>
            <a:picLocks noChangeAspect="1"/>
          </p:cNvPicPr>
          <p:nvPr userDrawn="1"/>
        </p:nvPicPr>
        <p:blipFill>
          <a:blip r:embed="rId2"/>
          <a:srcRect/>
          <a:stretch>
            <a:fillRect/>
          </a:stretch>
        </p:blipFill>
        <p:spPr bwMode="auto">
          <a:xfrm>
            <a:off x="0" y="609600"/>
            <a:ext cx="9144000" cy="1054100"/>
          </a:xfrm>
          <a:prstGeom prst="rect">
            <a:avLst/>
          </a:prstGeom>
          <a:noFill/>
          <a:ln w="9525">
            <a:noFill/>
            <a:miter lim="800000"/>
            <a:headEnd/>
            <a:tailEnd/>
          </a:ln>
        </p:spPr>
      </p:pic>
      <p:pic>
        <p:nvPicPr>
          <p:cNvPr id="29" name="Picture 34"/>
          <p:cNvPicPr>
            <a:picLocks noChangeAspect="1"/>
          </p:cNvPicPr>
          <p:nvPr userDrawn="1"/>
        </p:nvPicPr>
        <p:blipFill>
          <a:blip r:embed="rId3"/>
          <a:srcRect/>
          <a:stretch>
            <a:fillRect/>
          </a:stretch>
        </p:blipFill>
        <p:spPr bwMode="auto">
          <a:xfrm>
            <a:off x="0" y="1663700"/>
            <a:ext cx="9144000" cy="230188"/>
          </a:xfrm>
          <a:prstGeom prst="rect">
            <a:avLst/>
          </a:prstGeom>
          <a:noFill/>
          <a:ln w="9525">
            <a:noFill/>
            <a:miter lim="800000"/>
            <a:headEnd/>
            <a:tailEnd/>
          </a:ln>
        </p:spPr>
      </p:pic>
      <p:pic>
        <p:nvPicPr>
          <p:cNvPr id="30" name="Picture 2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7543800" y="914400"/>
            <a:ext cx="1422400" cy="444500"/>
          </a:xfrm>
          <a:prstGeom prst="rect">
            <a:avLst/>
          </a:prstGeom>
        </p:spPr>
      </p:pic>
      <p:pic>
        <p:nvPicPr>
          <p:cNvPr id="35" name="Picture 34"/>
          <p:cNvPicPr>
            <a:picLocks noChangeAspect="1"/>
          </p:cNvPicPr>
          <p:nvPr userDrawn="1"/>
        </p:nvPicPr>
        <p:blipFill>
          <a:blip r:embed="rId12"/>
          <a:srcRect/>
          <a:stretch>
            <a:fillRect/>
          </a:stretch>
        </p:blipFill>
        <p:spPr bwMode="auto">
          <a:xfrm>
            <a:off x="0" y="6019800"/>
            <a:ext cx="9144000" cy="127000"/>
          </a:xfrm>
          <a:prstGeom prst="rect">
            <a:avLst/>
          </a:prstGeom>
          <a:noFill/>
          <a:ln w="9525">
            <a:noFill/>
            <a:miter lim="800000"/>
            <a:headEnd/>
            <a:tailEnd/>
          </a:ln>
        </p:spPr>
      </p:pic>
      <p:pic>
        <p:nvPicPr>
          <p:cNvPr id="36" name="Picture 3"/>
          <p:cNvPicPr>
            <a:picLocks noChangeAspect="1"/>
          </p:cNvPicPr>
          <p:nvPr userDrawn="1"/>
        </p:nvPicPr>
        <p:blipFill>
          <a:blip r:embed="rId13"/>
          <a:srcRect/>
          <a:stretch>
            <a:fillRect/>
          </a:stretch>
        </p:blipFill>
        <p:spPr bwMode="auto">
          <a:xfrm>
            <a:off x="0" y="152400"/>
            <a:ext cx="1630363" cy="171450"/>
          </a:xfrm>
          <a:prstGeom prst="rect">
            <a:avLst/>
          </a:prstGeom>
          <a:noFill/>
          <a:ln w="9525">
            <a:noFill/>
            <a:miter lim="800000"/>
            <a:headEnd/>
            <a:tailEnd/>
          </a:ln>
        </p:spPr>
      </p:pic>
      <p:pic>
        <p:nvPicPr>
          <p:cNvPr id="2" name="Picture 1"/>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buNone/>
              <a:defRPr sz="3000">
                <a:solidFill>
                  <a:schemeClr val="bg1"/>
                </a:solidFill>
                <a:latin typeface="+mj-lt"/>
              </a:defRPr>
            </a:lvl1pPr>
          </a:lstStyle>
          <a:p>
            <a:pPr lvl="0"/>
            <a:r>
              <a:rPr lang="en-US" dirty="0"/>
              <a:t>Title</a:t>
            </a:r>
          </a:p>
        </p:txBody>
      </p:sp>
      <p:sp>
        <p:nvSpPr>
          <p:cNvPr id="13" name="Content Placeholder 8"/>
          <p:cNvSpPr>
            <a:spLocks noGrp="1"/>
          </p:cNvSpPr>
          <p:nvPr>
            <p:ph sz="quarter" idx="12"/>
          </p:nvPr>
        </p:nvSpPr>
        <p:spPr>
          <a:xfrm>
            <a:off x="457200" y="1981200"/>
            <a:ext cx="7772400" cy="3733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1" name="Picture 6"/>
          <p:cNvPicPr>
            <a:picLocks noChangeAspect="1"/>
          </p:cNvPicPr>
          <p:nvPr userDrawn="1"/>
        </p:nvPicPr>
        <p:blipFill>
          <a:blip r:embed="rId15"/>
          <a:srcRect/>
          <a:stretch>
            <a:fillRect/>
          </a:stretch>
        </p:blipFill>
        <p:spPr bwMode="auto">
          <a:xfrm>
            <a:off x="6407150" y="152400"/>
            <a:ext cx="139700" cy="139700"/>
          </a:xfrm>
          <a:prstGeom prst="rect">
            <a:avLst/>
          </a:prstGeom>
          <a:noFill/>
          <a:ln w="9525">
            <a:noFill/>
            <a:miter lim="800000"/>
            <a:headEnd/>
            <a:tailEnd/>
          </a:ln>
        </p:spPr>
      </p:pic>
      <p:pic>
        <p:nvPicPr>
          <p:cNvPr id="12" name="Picture 20"/>
          <p:cNvPicPr>
            <a:picLocks/>
          </p:cNvPicPr>
          <p:nvPr userDrawn="1"/>
        </p:nvPicPr>
        <p:blipFill>
          <a:blip r:embed="rId16"/>
          <a:srcRect/>
          <a:stretch>
            <a:fillRect/>
          </a:stretch>
        </p:blipFill>
        <p:spPr bwMode="auto">
          <a:xfrm>
            <a:off x="0" y="169863"/>
            <a:ext cx="6324600" cy="1460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391400" y="152400"/>
            <a:ext cx="1371600" cy="428625"/>
          </a:xfrm>
          <a:prstGeom prst="rect">
            <a:avLst/>
          </a:prstGeom>
        </p:spPr>
      </p:pic>
      <p:pic>
        <p:nvPicPr>
          <p:cNvPr id="10" name="Picture 9"/>
          <p:cNvPicPr>
            <a:picLocks noChangeAspect="1"/>
          </p:cNvPicPr>
          <p:nvPr userDrawn="1"/>
        </p:nvPicPr>
        <p:blipFill>
          <a:blip r:embed="rId9"/>
          <a:srcRect/>
          <a:stretch>
            <a:fillRect/>
          </a:stretch>
        </p:blipFill>
        <p:spPr bwMode="auto">
          <a:xfrm>
            <a:off x="0" y="6019800"/>
            <a:ext cx="9144000" cy="127000"/>
          </a:xfrm>
          <a:prstGeom prst="rect">
            <a:avLst/>
          </a:prstGeom>
          <a:noFill/>
          <a:ln w="9525">
            <a:noFill/>
            <a:miter lim="800000"/>
            <a:headEnd/>
            <a:tailEnd/>
          </a:ln>
        </p:spPr>
      </p:pic>
      <p:pic>
        <p:nvPicPr>
          <p:cNvPr id="2" name="Picture 1"/>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0"/>
          </p:nvPr>
        </p:nvSpPr>
        <p:spPr>
          <a:xfrm>
            <a:off x="533400" y="687316"/>
            <a:ext cx="7772400" cy="531884"/>
          </a:xfrm>
          <a:prstGeom prst="rect">
            <a:avLst/>
          </a:prstGeom>
        </p:spPr>
        <p:txBody>
          <a:bodyPr/>
          <a:lstStyle>
            <a:lvl1pPr marL="0" indent="0" algn="ctr">
              <a:buNone/>
              <a:defRPr lang="en-US" sz="2800" b="1" kern="0" dirty="0" smtClean="0">
                <a:solidFill>
                  <a:srgbClr val="C84D0A"/>
                </a:solidFill>
                <a:latin typeface="+mj-lt"/>
                <a:ea typeface="Open Sans Semibold" pitchFamily="34" charset="0"/>
                <a:cs typeface="Open Sans Semibold" pitchFamily="34" charset="0"/>
              </a:defRPr>
            </a:lvl1pPr>
          </a:lstStyle>
          <a:p>
            <a:pPr lvl="0"/>
            <a:r>
              <a:rPr lang="en-US" dirty="0"/>
              <a:t>Click to edit Master text styles</a:t>
            </a:r>
          </a:p>
        </p:txBody>
      </p:sp>
      <p:sp>
        <p:nvSpPr>
          <p:cNvPr id="9" name="Content Placeholder 8"/>
          <p:cNvSpPr>
            <a:spLocks noGrp="1"/>
          </p:cNvSpPr>
          <p:nvPr>
            <p:ph sz="quarter" idx="11"/>
          </p:nvPr>
        </p:nvSpPr>
        <p:spPr>
          <a:xfrm>
            <a:off x="533400" y="1219200"/>
            <a:ext cx="7772400" cy="4495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1" name="Picture 6"/>
          <p:cNvPicPr>
            <a:picLocks noChangeAspect="1"/>
          </p:cNvPicPr>
          <p:nvPr userDrawn="1"/>
        </p:nvPicPr>
        <p:blipFill>
          <a:blip r:embed="rId11"/>
          <a:srcRect/>
          <a:stretch>
            <a:fillRect/>
          </a:stretch>
        </p:blipFill>
        <p:spPr bwMode="auto">
          <a:xfrm>
            <a:off x="6407150" y="152400"/>
            <a:ext cx="139700" cy="139700"/>
          </a:xfrm>
          <a:prstGeom prst="rect">
            <a:avLst/>
          </a:prstGeom>
          <a:noFill/>
          <a:ln w="9525">
            <a:noFill/>
            <a:miter lim="800000"/>
            <a:headEnd/>
            <a:tailEnd/>
          </a:ln>
        </p:spPr>
      </p:pic>
      <p:pic>
        <p:nvPicPr>
          <p:cNvPr id="12" name="Picture 20"/>
          <p:cNvPicPr>
            <a:picLocks/>
          </p:cNvPicPr>
          <p:nvPr userDrawn="1"/>
        </p:nvPicPr>
        <p:blipFill>
          <a:blip r:embed="rId12"/>
          <a:srcRect/>
          <a:stretch>
            <a:fillRect/>
          </a:stretch>
        </p:blipFill>
        <p:spPr bwMode="auto">
          <a:xfrm>
            <a:off x="0" y="169863"/>
            <a:ext cx="6324600" cy="146050"/>
          </a:xfrm>
          <a:prstGeom prst="rect">
            <a:avLst/>
          </a:prstGeom>
          <a:noFill/>
          <a:ln w="9525">
            <a:noFill/>
            <a:miter lim="800000"/>
            <a:headEnd/>
            <a:tailEnd/>
          </a:ln>
        </p:spPr>
      </p:pic>
    </p:spTree>
    <p:extLst>
      <p:ext uri="{BB962C8B-B14F-4D97-AF65-F5344CB8AC3E}">
        <p14:creationId xmlns:p14="http://schemas.microsoft.com/office/powerpoint/2010/main" xmlns="" val="1155636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1" name="Picture 17" descr="Picture2"/>
          <p:cNvPicPr>
            <a:picLocks noChangeAspect="1" noChangeArrowheads="1"/>
          </p:cNvPicPr>
          <p:nvPr userDrawn="1"/>
        </p:nvPicPr>
        <p:blipFill>
          <a:blip r:embed="rId5"/>
          <a:srcRect/>
          <a:stretch>
            <a:fillRect/>
          </a:stretch>
        </p:blipFill>
        <p:spPr bwMode="auto">
          <a:xfrm>
            <a:off x="0" y="0"/>
            <a:ext cx="7315200" cy="56769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59" r:id="rId2"/>
    <p:sldLayoutId id="2147483665" r:id="rId3"/>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apply.embark.com/student/fulbright/scholars/30/"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raqfulbrightscholar@ii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mes.haido@uod.a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9"/>
          <p:cNvSpPr>
            <a:spLocks noChangeArrowheads="1"/>
          </p:cNvSpPr>
          <p:nvPr/>
        </p:nvSpPr>
        <p:spPr bwMode="auto">
          <a:xfrm>
            <a:off x="-152400" y="-133983"/>
            <a:ext cx="9372600" cy="7086600"/>
          </a:xfrm>
          <a:prstGeom prst="rect">
            <a:avLst/>
          </a:prstGeom>
          <a:solidFill>
            <a:srgbClr val="003366"/>
          </a:solidFill>
          <a:ln w="9525">
            <a:solidFill>
              <a:schemeClr val="tx1"/>
            </a:solidFill>
            <a:miter lim="800000"/>
            <a:headEnd/>
            <a:tailEnd/>
          </a:ln>
        </p:spPr>
        <p:txBody>
          <a:bodyPr wrap="none" anchor="ctr"/>
          <a:lstStyle/>
          <a:p>
            <a:endParaRPr lang="en-US">
              <a:latin typeface="Calibri" pitchFamily="34" charset="0"/>
            </a:endParaRPr>
          </a:p>
        </p:txBody>
      </p:sp>
      <p:pic>
        <p:nvPicPr>
          <p:cNvPr id="4" name="Picture 3" descr="Fulbright_JPEG_white on blue"/>
          <p:cNvPicPr>
            <a:picLocks noChangeAspect="1" noChangeArrowheads="1"/>
          </p:cNvPicPr>
          <p:nvPr/>
        </p:nvPicPr>
        <p:blipFill>
          <a:blip r:embed="rId3"/>
          <a:srcRect/>
          <a:stretch>
            <a:fillRect/>
          </a:stretch>
        </p:blipFill>
        <p:spPr bwMode="auto">
          <a:xfrm>
            <a:off x="1600200" y="2362200"/>
            <a:ext cx="5943600" cy="1698625"/>
          </a:xfrm>
          <a:prstGeom prst="rect">
            <a:avLst/>
          </a:prstGeom>
          <a:noFill/>
          <a:ln w="9525">
            <a:noFill/>
            <a:miter lim="800000"/>
            <a:headEnd/>
            <a:tailEnd/>
          </a:ln>
        </p:spPr>
      </p:pic>
      <p:sp>
        <p:nvSpPr>
          <p:cNvPr id="5" name="TextBox 4"/>
          <p:cNvSpPr txBox="1"/>
          <p:nvPr/>
        </p:nvSpPr>
        <p:spPr>
          <a:xfrm>
            <a:off x="-76200" y="6341564"/>
            <a:ext cx="3200400" cy="430887"/>
          </a:xfrm>
          <a:prstGeom prst="rect">
            <a:avLst/>
          </a:prstGeom>
          <a:noFill/>
        </p:spPr>
        <p:txBody>
          <a:bodyPr wrap="square" rtlCol="0">
            <a:spAutoFit/>
          </a:bodyPr>
          <a:lstStyle/>
          <a:p>
            <a:pPr algn="ctr" defTabSz="914400" fontAlgn="auto">
              <a:spcBef>
                <a:spcPts val="0"/>
              </a:spcBef>
              <a:spcAft>
                <a:spcPts val="0"/>
              </a:spcAft>
            </a:pPr>
            <a:r>
              <a:rPr lang="en-US" sz="1100" dirty="0">
                <a:solidFill>
                  <a:prstClr val="white"/>
                </a:solidFill>
                <a:latin typeface="Batang" pitchFamily="18" charset="-127"/>
                <a:ea typeface="Batang" pitchFamily="18" charset="-127"/>
                <a:cs typeface="+mn-cs"/>
              </a:rPr>
              <a:t>Bureau of Educational &amp; Cultural Affairs</a:t>
            </a:r>
          </a:p>
          <a:p>
            <a:pPr algn="ctr" defTabSz="914400" fontAlgn="auto">
              <a:spcBef>
                <a:spcPts val="0"/>
              </a:spcBef>
              <a:spcAft>
                <a:spcPts val="0"/>
              </a:spcAft>
            </a:pPr>
            <a:r>
              <a:rPr lang="en-US" sz="1100" dirty="0">
                <a:solidFill>
                  <a:prstClr val="white"/>
                </a:solidFill>
                <a:latin typeface="Batang" pitchFamily="18" charset="-127"/>
                <a:ea typeface="Batang" pitchFamily="18" charset="-127"/>
                <a:cs typeface="+mn-cs"/>
              </a:rPr>
              <a:t>U.S. Department of State</a:t>
            </a:r>
          </a:p>
        </p:txBody>
      </p:sp>
      <p:pic>
        <p:nvPicPr>
          <p:cNvPr id="6" name="Picture 5" descr="State Dept Seal.png"/>
          <p:cNvPicPr>
            <a:picLocks noChangeAspect="1"/>
          </p:cNvPicPr>
          <p:nvPr/>
        </p:nvPicPr>
        <p:blipFill>
          <a:blip r:embed="rId4" cstate="print"/>
          <a:stretch>
            <a:fillRect/>
          </a:stretch>
        </p:blipFill>
        <p:spPr>
          <a:xfrm>
            <a:off x="4370294" y="6222087"/>
            <a:ext cx="609600" cy="609600"/>
          </a:xfrm>
          <a:prstGeom prst="rect">
            <a:avLst/>
          </a:prstGeom>
        </p:spPr>
      </p:pic>
      <p:sp>
        <p:nvSpPr>
          <p:cNvPr id="7" name="TextBox 6"/>
          <p:cNvSpPr txBox="1"/>
          <p:nvPr/>
        </p:nvSpPr>
        <p:spPr>
          <a:xfrm>
            <a:off x="6835588" y="6348598"/>
            <a:ext cx="2286000" cy="430887"/>
          </a:xfrm>
          <a:prstGeom prst="rect">
            <a:avLst/>
          </a:prstGeom>
          <a:noFill/>
        </p:spPr>
        <p:txBody>
          <a:bodyPr wrap="square" rtlCol="0">
            <a:spAutoFit/>
          </a:bodyPr>
          <a:lstStyle/>
          <a:p>
            <a:pPr algn="ctr" defTabSz="914400" fontAlgn="auto">
              <a:spcBef>
                <a:spcPts val="0"/>
              </a:spcBef>
              <a:spcAft>
                <a:spcPts val="0"/>
              </a:spcAft>
            </a:pPr>
            <a:r>
              <a:rPr lang="en-US" sz="1100" dirty="0">
                <a:solidFill>
                  <a:prstClr val="white"/>
                </a:solidFill>
                <a:latin typeface="Batang" pitchFamily="18" charset="-127"/>
                <a:ea typeface="Batang" pitchFamily="18" charset="-127"/>
                <a:cs typeface="+mn-cs"/>
              </a:rPr>
              <a:t>Public Affairs Section</a:t>
            </a:r>
          </a:p>
          <a:p>
            <a:pPr algn="ctr" defTabSz="914400" fontAlgn="auto">
              <a:spcBef>
                <a:spcPts val="0"/>
              </a:spcBef>
              <a:spcAft>
                <a:spcPts val="0"/>
              </a:spcAft>
            </a:pPr>
            <a:r>
              <a:rPr lang="en-US" sz="1100" dirty="0">
                <a:solidFill>
                  <a:prstClr val="white"/>
                </a:solidFill>
                <a:latin typeface="Batang" pitchFamily="18" charset="-127"/>
                <a:ea typeface="Batang" pitchFamily="18" charset="-127"/>
                <a:cs typeface="+mn-cs"/>
              </a:rPr>
              <a:t>U.S. Embassy  Baghdad, Iraq</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Program Timeline &amp; Duration</a:t>
            </a:r>
          </a:p>
        </p:txBody>
      </p:sp>
      <p:sp>
        <p:nvSpPr>
          <p:cNvPr id="3" name="Content Placeholder 2"/>
          <p:cNvSpPr>
            <a:spLocks noGrp="1"/>
          </p:cNvSpPr>
          <p:nvPr>
            <p:ph sz="quarter" idx="11"/>
          </p:nvPr>
        </p:nvSpPr>
        <p:spPr>
          <a:xfrm>
            <a:off x="517478" y="1524000"/>
            <a:ext cx="7635922" cy="3276600"/>
          </a:xfrm>
        </p:spPr>
        <p:txBody>
          <a:bodyPr/>
          <a:lstStyle/>
          <a:p>
            <a:r>
              <a:rPr lang="en-US" b="1" dirty="0"/>
              <a:t>Program Dates: </a:t>
            </a:r>
            <a:r>
              <a:rPr lang="en-US" dirty="0"/>
              <a:t>June 30 – September 8, 2017</a:t>
            </a:r>
          </a:p>
          <a:p>
            <a:endParaRPr lang="en-US" dirty="0"/>
          </a:p>
          <a:p>
            <a:r>
              <a:rPr lang="en-US" b="1" dirty="0"/>
              <a:t>Ten weeks at U.S. host institution: </a:t>
            </a:r>
          </a:p>
          <a:p>
            <a:pPr lvl="1">
              <a:buFont typeface="Wingdings" panose="05000000000000000000" pitchFamily="2" charset="2"/>
              <a:buChar char="ü"/>
            </a:pPr>
            <a:r>
              <a:rPr lang="en-US" dirty="0"/>
              <a:t>Observe classes, attend seminars, and visit labs</a:t>
            </a:r>
          </a:p>
          <a:p>
            <a:pPr lvl="1">
              <a:buFont typeface="Wingdings" panose="05000000000000000000" pitchFamily="2" charset="2"/>
              <a:buChar char="ü"/>
            </a:pPr>
            <a:r>
              <a:rPr lang="en-US" dirty="0"/>
              <a:t>Learn new teaching and research methods</a:t>
            </a:r>
          </a:p>
          <a:p>
            <a:pPr lvl="1">
              <a:buFont typeface="Wingdings" panose="05000000000000000000" pitchFamily="2" charset="2"/>
              <a:buChar char="ü"/>
            </a:pPr>
            <a:r>
              <a:rPr lang="en-US" dirty="0"/>
              <a:t>Develop linkages with American faculty </a:t>
            </a:r>
          </a:p>
          <a:p>
            <a:endParaRPr lang="en-US" dirty="0"/>
          </a:p>
          <a:p>
            <a:r>
              <a:rPr lang="en-US" b="1" dirty="0"/>
              <a:t>Pursue self-directed projects; examples: </a:t>
            </a:r>
          </a:p>
          <a:p>
            <a:pPr lvl="1">
              <a:buFont typeface="Wingdings" panose="05000000000000000000" pitchFamily="2" charset="2"/>
              <a:buChar char="ü"/>
            </a:pPr>
            <a:r>
              <a:rPr lang="en-US" dirty="0"/>
              <a:t>Research articles or course material for classes</a:t>
            </a:r>
          </a:p>
          <a:p>
            <a:pPr lvl="1">
              <a:buFont typeface="Wingdings" panose="05000000000000000000" pitchFamily="2" charset="2"/>
              <a:buChar char="ü"/>
            </a:pPr>
            <a:r>
              <a:rPr lang="en-US" dirty="0"/>
              <a:t>Explore American history</a:t>
            </a:r>
          </a:p>
          <a:p>
            <a:pPr lvl="1">
              <a:buFont typeface="Wingdings" panose="05000000000000000000" pitchFamily="2" charset="2"/>
              <a:buChar char="ü"/>
            </a:pPr>
            <a:r>
              <a:rPr lang="en-US" dirty="0"/>
              <a:t>Learn to use new lab instruments</a:t>
            </a:r>
          </a:p>
        </p:txBody>
      </p:sp>
    </p:spTree>
    <p:extLst>
      <p:ext uri="{BB962C8B-B14F-4D97-AF65-F5344CB8AC3E}">
        <p14:creationId xmlns:p14="http://schemas.microsoft.com/office/powerpoint/2010/main" xmlns="" val="77452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Components &amp; Activities</a:t>
            </a:r>
          </a:p>
        </p:txBody>
      </p:sp>
      <p:sp>
        <p:nvSpPr>
          <p:cNvPr id="3" name="Content Placeholder 2"/>
          <p:cNvSpPr>
            <a:spLocks noGrp="1"/>
          </p:cNvSpPr>
          <p:nvPr>
            <p:ph sz="quarter" idx="11"/>
          </p:nvPr>
        </p:nvSpPr>
        <p:spPr/>
        <p:txBody>
          <a:bodyPr/>
          <a:lstStyle/>
          <a:p>
            <a:endParaRPr lang="en-US" dirty="0"/>
          </a:p>
          <a:p>
            <a:r>
              <a:rPr lang="en-US" dirty="0"/>
              <a:t>Explore new approaches to teaching and curricula</a:t>
            </a:r>
          </a:p>
          <a:p>
            <a:endParaRPr lang="en-US" dirty="0"/>
          </a:p>
          <a:p>
            <a:r>
              <a:rPr lang="en-US" dirty="0"/>
              <a:t>Work with a faculty mentor at host university</a:t>
            </a:r>
          </a:p>
          <a:p>
            <a:endParaRPr lang="en-US" dirty="0"/>
          </a:p>
          <a:p>
            <a:r>
              <a:rPr lang="en-US" dirty="0"/>
              <a:t>Be introduced to teaching methodology, pedagogy, technology in the classroom, curriculum development, assessment strategies, educational leadership, and academic support structures </a:t>
            </a:r>
          </a:p>
          <a:p>
            <a:endParaRPr lang="en-US" dirty="0"/>
          </a:p>
          <a:p>
            <a:r>
              <a:rPr lang="en-US" dirty="0"/>
              <a:t>Receive an overview of U.S. higher education and administration</a:t>
            </a:r>
          </a:p>
          <a:p>
            <a:endParaRPr lang="en-US" dirty="0"/>
          </a:p>
          <a:p>
            <a:endParaRPr lang="en-US" sz="1800" dirty="0"/>
          </a:p>
        </p:txBody>
      </p:sp>
    </p:spTree>
    <p:extLst>
      <p:ext uri="{BB962C8B-B14F-4D97-AF65-F5344CB8AC3E}">
        <p14:creationId xmlns:p14="http://schemas.microsoft.com/office/powerpoint/2010/main" xmlns="" val="3890699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3000" dirty="0"/>
              <a:t>Components &amp; Activities (Continued)</a:t>
            </a:r>
          </a:p>
          <a:p>
            <a:endParaRPr lang="en-US" sz="2600" dirty="0"/>
          </a:p>
        </p:txBody>
      </p:sp>
      <p:sp>
        <p:nvSpPr>
          <p:cNvPr id="3" name="Content Placeholder 2"/>
          <p:cNvSpPr>
            <a:spLocks noGrp="1"/>
          </p:cNvSpPr>
          <p:nvPr>
            <p:ph sz="quarter" idx="11"/>
          </p:nvPr>
        </p:nvSpPr>
        <p:spPr/>
        <p:txBody>
          <a:bodyPr/>
          <a:lstStyle/>
          <a:p>
            <a:endParaRPr lang="en-US" dirty="0"/>
          </a:p>
          <a:p>
            <a:r>
              <a:rPr lang="en-US" dirty="0"/>
              <a:t>Build research capacity through mentoring and exposure to research methodology and infrastructure</a:t>
            </a:r>
            <a:endParaRPr lang="en-US" sz="1800" dirty="0"/>
          </a:p>
          <a:p>
            <a:endParaRPr lang="en-US" dirty="0"/>
          </a:p>
          <a:p>
            <a:r>
              <a:rPr lang="en-US" dirty="0"/>
              <a:t>Visit laboratories and libraries</a:t>
            </a:r>
          </a:p>
          <a:p>
            <a:endParaRPr lang="en-US" dirty="0"/>
          </a:p>
          <a:p>
            <a:r>
              <a:rPr lang="en-US" dirty="0"/>
              <a:t>Serve as a resource on Iraqi history, culture, and higher education</a:t>
            </a:r>
          </a:p>
          <a:p>
            <a:endParaRPr lang="en-US" dirty="0"/>
          </a:p>
          <a:p>
            <a:r>
              <a:rPr lang="en-US" dirty="0"/>
              <a:t>Connect with the local community</a:t>
            </a:r>
          </a:p>
          <a:p>
            <a:endParaRPr lang="en-US" dirty="0"/>
          </a:p>
        </p:txBody>
      </p:sp>
    </p:spTree>
    <p:extLst>
      <p:ext uri="{BB962C8B-B14F-4D97-AF65-F5344CB8AC3E}">
        <p14:creationId xmlns:p14="http://schemas.microsoft.com/office/powerpoint/2010/main" xmlns="" val="66199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Grantee Support </a:t>
            </a:r>
          </a:p>
        </p:txBody>
      </p:sp>
      <p:sp>
        <p:nvSpPr>
          <p:cNvPr id="3" name="Content Placeholder 2"/>
          <p:cNvSpPr>
            <a:spLocks noGrp="1"/>
          </p:cNvSpPr>
          <p:nvPr>
            <p:ph sz="quarter" idx="11"/>
          </p:nvPr>
        </p:nvSpPr>
        <p:spPr>
          <a:xfrm>
            <a:off x="523164" y="1600200"/>
            <a:ext cx="7772400" cy="2362200"/>
          </a:xfrm>
        </p:spPr>
        <p:txBody>
          <a:bodyPr/>
          <a:lstStyle/>
          <a:p>
            <a:r>
              <a:rPr lang="en-US" dirty="0"/>
              <a:t>Monthly stipend &amp; travel allowance</a:t>
            </a:r>
          </a:p>
          <a:p>
            <a:endParaRPr lang="en-US" dirty="0"/>
          </a:p>
          <a:p>
            <a:r>
              <a:rPr lang="en-US" dirty="0"/>
              <a:t>Professional development funds</a:t>
            </a:r>
          </a:p>
          <a:p>
            <a:endParaRPr lang="en-US" dirty="0"/>
          </a:p>
          <a:p>
            <a:r>
              <a:rPr lang="en-US" dirty="0"/>
              <a:t>Round-trip airfare from Iraq to the United States</a:t>
            </a:r>
          </a:p>
          <a:p>
            <a:endParaRPr lang="en-US" dirty="0"/>
          </a:p>
          <a:p>
            <a:r>
              <a:rPr lang="en-US" dirty="0"/>
              <a:t>Accident and sickness medical coverage</a:t>
            </a:r>
          </a:p>
          <a:p>
            <a:endParaRPr lang="en-US" dirty="0"/>
          </a:p>
          <a:p>
            <a:r>
              <a:rPr lang="en-US" dirty="0"/>
              <a:t>Furnished, apartment-style accommodations  </a:t>
            </a:r>
          </a:p>
          <a:p>
            <a:pPr marL="0" indent="0">
              <a:buNone/>
            </a:pPr>
            <a:endParaRPr lang="en-US" dirty="0"/>
          </a:p>
        </p:txBody>
      </p:sp>
    </p:spTree>
    <p:extLst>
      <p:ext uri="{BB962C8B-B14F-4D97-AF65-F5344CB8AC3E}">
        <p14:creationId xmlns:p14="http://schemas.microsoft.com/office/powerpoint/2010/main" xmlns="" val="276767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Application Process</a:t>
            </a:r>
          </a:p>
        </p:txBody>
      </p:sp>
      <p:sp>
        <p:nvSpPr>
          <p:cNvPr id="3" name="Content Placeholder 2"/>
          <p:cNvSpPr>
            <a:spLocks noGrp="1"/>
          </p:cNvSpPr>
          <p:nvPr>
            <p:ph sz="quarter" idx="11"/>
          </p:nvPr>
        </p:nvSpPr>
        <p:spPr/>
        <p:txBody>
          <a:bodyPr/>
          <a:lstStyle/>
          <a:p>
            <a:endParaRPr lang="en-US" dirty="0"/>
          </a:p>
          <a:p>
            <a:r>
              <a:rPr lang="en-US" dirty="0"/>
              <a:t>Application and supporting documents submitted online at: </a:t>
            </a:r>
            <a:r>
              <a:rPr lang="en-US" dirty="0">
                <a:hlinkClick r:id="rId2"/>
              </a:rPr>
              <a:t>https://apply.embark.com/student/fulbright/scholars/30/ </a:t>
            </a:r>
            <a:endParaRPr lang="en-US" dirty="0"/>
          </a:p>
          <a:p>
            <a:endParaRPr lang="en-US" dirty="0"/>
          </a:p>
          <a:p>
            <a:r>
              <a:rPr lang="en-US" dirty="0"/>
              <a:t>Supporting documents</a:t>
            </a:r>
          </a:p>
          <a:p>
            <a:pPr lvl="1">
              <a:buFont typeface="Wingdings" panose="05000000000000000000" pitchFamily="2" charset="2"/>
              <a:buChar char="ü"/>
            </a:pPr>
            <a:r>
              <a:rPr lang="en-US" dirty="0"/>
              <a:t>Two letters of recommendation</a:t>
            </a:r>
          </a:p>
          <a:p>
            <a:pPr lvl="1">
              <a:buFont typeface="Wingdings" panose="05000000000000000000" pitchFamily="2" charset="2"/>
              <a:buChar char="ü"/>
            </a:pPr>
            <a:r>
              <a:rPr lang="en-US" dirty="0"/>
              <a:t>CV </a:t>
            </a:r>
          </a:p>
          <a:p>
            <a:pPr lvl="1">
              <a:buFont typeface="Wingdings" panose="05000000000000000000" pitchFamily="2" charset="2"/>
              <a:buChar char="ü"/>
            </a:pPr>
            <a:r>
              <a:rPr lang="en-US" dirty="0"/>
              <a:t>Statement of purpose</a:t>
            </a:r>
          </a:p>
          <a:p>
            <a:pPr lvl="1">
              <a:buFont typeface="Wingdings" panose="05000000000000000000" pitchFamily="2" charset="2"/>
              <a:buChar char="ü"/>
            </a:pPr>
            <a:r>
              <a:rPr lang="en-US" dirty="0"/>
              <a:t>Scanned passport copy</a:t>
            </a:r>
          </a:p>
          <a:p>
            <a:endParaRPr lang="en-US" dirty="0"/>
          </a:p>
          <a:p>
            <a:r>
              <a:rPr lang="en-US" dirty="0"/>
              <a:t>Please review application instructions  </a:t>
            </a:r>
          </a:p>
          <a:p>
            <a:endParaRPr lang="en-US" dirty="0"/>
          </a:p>
          <a:p>
            <a:r>
              <a:rPr lang="en-US" dirty="0"/>
              <a:t>Complete applications due </a:t>
            </a:r>
            <a:r>
              <a:rPr lang="en-US" b="1" dirty="0" smtClean="0">
                <a:highlight>
                  <a:srgbClr val="FFFF00"/>
                </a:highlight>
              </a:rPr>
              <a:t>December </a:t>
            </a:r>
            <a:r>
              <a:rPr lang="en-US" b="1" dirty="0">
                <a:highlight>
                  <a:srgbClr val="FFFF00"/>
                </a:highlight>
              </a:rPr>
              <a:t>15, 2016 </a:t>
            </a:r>
          </a:p>
          <a:p>
            <a:endParaRPr lang="en-US" dirty="0"/>
          </a:p>
        </p:txBody>
      </p:sp>
    </p:spTree>
    <p:extLst>
      <p:ext uri="{BB962C8B-B14F-4D97-AF65-F5344CB8AC3E}">
        <p14:creationId xmlns:p14="http://schemas.microsoft.com/office/powerpoint/2010/main" xmlns="" val="874383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Grantee Selection</a:t>
            </a:r>
          </a:p>
        </p:txBody>
      </p:sp>
      <p:sp>
        <p:nvSpPr>
          <p:cNvPr id="3" name="Content Placeholder 2"/>
          <p:cNvSpPr>
            <a:spLocks noGrp="1"/>
          </p:cNvSpPr>
          <p:nvPr>
            <p:ph sz="quarter" idx="11"/>
          </p:nvPr>
        </p:nvSpPr>
        <p:spPr/>
        <p:txBody>
          <a:bodyPr/>
          <a:lstStyle/>
          <a:p>
            <a:endParaRPr lang="en-US" dirty="0"/>
          </a:p>
          <a:p>
            <a:r>
              <a:rPr lang="en-US" dirty="0"/>
              <a:t>Open, merit-based competition by Public Affairs Section of U.S. Embassy in Baghdad</a:t>
            </a:r>
          </a:p>
          <a:p>
            <a:endParaRPr lang="en-US" dirty="0"/>
          </a:p>
          <a:p>
            <a:r>
              <a:rPr lang="en-US" dirty="0"/>
              <a:t>Nominated finalists further reviewed by Fulbright Program Office in Washington, D.C</a:t>
            </a:r>
            <a:r>
              <a:rPr lang="en-US" dirty="0">
                <a:solidFill>
                  <a:schemeClr val="accent1">
                    <a:lumMod val="50000"/>
                  </a:schemeClr>
                </a:solidFill>
              </a:rPr>
              <a:t>.</a:t>
            </a:r>
            <a:endParaRPr lang="en-US" dirty="0">
              <a:solidFill>
                <a:srgbClr val="FF0000"/>
              </a:solidFill>
            </a:endParaRPr>
          </a:p>
          <a:p>
            <a:endParaRPr lang="en-US" dirty="0"/>
          </a:p>
          <a:p>
            <a:r>
              <a:rPr lang="en-US" dirty="0"/>
              <a:t>Final selection made in February 2017</a:t>
            </a:r>
          </a:p>
          <a:p>
            <a:endParaRPr lang="en-US" dirty="0"/>
          </a:p>
          <a:p>
            <a:r>
              <a:rPr lang="en-US" dirty="0"/>
              <a:t>Selected candidates must receive medical clearance, Fulbright Foreign Scholarship Board approval, and be eligible to receive a J-1 visa before grantee status is conferred. </a:t>
            </a:r>
          </a:p>
        </p:txBody>
      </p:sp>
    </p:spTree>
    <p:extLst>
      <p:ext uri="{BB962C8B-B14F-4D97-AF65-F5344CB8AC3E}">
        <p14:creationId xmlns:p14="http://schemas.microsoft.com/office/powerpoint/2010/main" xmlns="" val="1768639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Frequently Asked Questions</a:t>
            </a:r>
          </a:p>
        </p:txBody>
      </p:sp>
      <p:sp>
        <p:nvSpPr>
          <p:cNvPr id="3" name="Content Placeholder 2"/>
          <p:cNvSpPr>
            <a:spLocks noGrp="1"/>
          </p:cNvSpPr>
          <p:nvPr>
            <p:ph sz="quarter" idx="11"/>
          </p:nvPr>
        </p:nvSpPr>
        <p:spPr>
          <a:xfrm>
            <a:off x="552450" y="1219200"/>
            <a:ext cx="7772400" cy="3962400"/>
          </a:xfrm>
        </p:spPr>
        <p:txBody>
          <a:bodyPr/>
          <a:lstStyle/>
          <a:p>
            <a:pPr marL="0" indent="0">
              <a:buNone/>
            </a:pPr>
            <a:endParaRPr lang="en-US" b="1" dirty="0"/>
          </a:p>
          <a:p>
            <a:pPr marL="457200" indent="-457200">
              <a:buFont typeface="+mj-lt"/>
              <a:buAutoNum type="arabicPeriod"/>
            </a:pPr>
            <a:r>
              <a:rPr lang="en-US" b="1" dirty="0"/>
              <a:t>May I bring my spouse or child with me to U.S.? </a:t>
            </a:r>
          </a:p>
          <a:p>
            <a:pPr marL="0" indent="0">
              <a:buNone/>
            </a:pPr>
            <a:r>
              <a:rPr lang="en-US" dirty="0"/>
              <a:t>No, grantees may not bring any accompanying dependents. </a:t>
            </a:r>
          </a:p>
          <a:p>
            <a:pPr marL="0" indent="0">
              <a:buNone/>
            </a:pPr>
            <a:endParaRPr lang="en-US" dirty="0"/>
          </a:p>
          <a:p>
            <a:pPr marL="457200" indent="-457200">
              <a:buFont typeface="+mj-lt"/>
              <a:buAutoNum type="arabicPeriod" startAt="2"/>
            </a:pPr>
            <a:r>
              <a:rPr lang="en-US" b="1" dirty="0"/>
              <a:t>Will I be able to enroll in English courses on campus?</a:t>
            </a:r>
          </a:p>
          <a:p>
            <a:pPr marL="0" indent="0">
              <a:buNone/>
            </a:pPr>
            <a:r>
              <a:rPr lang="en-US" dirty="0"/>
              <a:t>ESL courses are not provided through the program. All grantees must have sufficient written and oral English proficiency.</a:t>
            </a:r>
          </a:p>
          <a:p>
            <a:pPr marL="0" indent="0">
              <a:buNone/>
            </a:pPr>
            <a:endParaRPr lang="en-US" dirty="0"/>
          </a:p>
          <a:p>
            <a:pPr marL="457200" indent="-457200">
              <a:buFont typeface="+mj-lt"/>
              <a:buAutoNum type="arabicPeriod" startAt="3"/>
            </a:pPr>
            <a:r>
              <a:rPr lang="en-US" b="1" dirty="0"/>
              <a:t>Will there be any orientation after I arrive in the U.S.? </a:t>
            </a:r>
          </a:p>
          <a:p>
            <a:pPr marL="0" indent="0">
              <a:buNone/>
            </a:pPr>
            <a:r>
              <a:rPr lang="en-US" dirty="0"/>
              <a:t>Your host institution will provide a comprehensive orientation upon arrival. The Council for International Exchange of Scholars (CIES) will also provide a one-day arrival orientation session.</a:t>
            </a:r>
          </a:p>
        </p:txBody>
      </p:sp>
    </p:spTree>
    <p:extLst>
      <p:ext uri="{BB962C8B-B14F-4D97-AF65-F5344CB8AC3E}">
        <p14:creationId xmlns:p14="http://schemas.microsoft.com/office/powerpoint/2010/main" xmlns="" val="3874581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3400" y="920750"/>
            <a:ext cx="6548438" cy="603250"/>
          </a:xfrm>
          <a:prstGeom prst="rect">
            <a:avLst/>
          </a:prstGeom>
        </p:spPr>
        <p:txBody>
          <a:bodyPr/>
          <a:lstStyle/>
          <a:p>
            <a:pPr marL="0" indent="0">
              <a:buNone/>
            </a:pPr>
            <a:r>
              <a:rPr lang="en-US" sz="3000" dirty="0">
                <a:solidFill>
                  <a:schemeClr val="bg1"/>
                </a:solidFill>
              </a:rPr>
              <a:t>More Questions?</a:t>
            </a:r>
          </a:p>
        </p:txBody>
      </p:sp>
      <p:sp>
        <p:nvSpPr>
          <p:cNvPr id="4" name="TextBox 3"/>
          <p:cNvSpPr txBox="1"/>
          <p:nvPr/>
        </p:nvSpPr>
        <p:spPr>
          <a:xfrm>
            <a:off x="685800" y="2514600"/>
            <a:ext cx="7772400" cy="1569660"/>
          </a:xfrm>
          <a:prstGeom prst="rect">
            <a:avLst/>
          </a:prstGeom>
          <a:noFill/>
        </p:spPr>
        <p:txBody>
          <a:bodyPr wrap="square" rtlCol="0">
            <a:spAutoFit/>
          </a:bodyPr>
          <a:lstStyle/>
          <a:p>
            <a:pPr eaLnBrk="0" hangingPunct="0">
              <a:lnSpc>
                <a:spcPct val="90000"/>
              </a:lnSpc>
              <a:spcBef>
                <a:spcPct val="20000"/>
              </a:spcBef>
              <a:buClr>
                <a:srgbClr val="EC5B00"/>
              </a:buClr>
            </a:pPr>
            <a:r>
              <a:rPr lang="en-US" sz="2400" kern="0" dirty="0">
                <a:solidFill>
                  <a:srgbClr val="1B3A60"/>
                </a:solidFill>
                <a:latin typeface="Open Sans"/>
                <a:ea typeface="ヒラギノ角ゴ Pro W3"/>
              </a:rPr>
              <a:t>Please direct all questions regarding the Fulbright Visiting Scholar Program for </a:t>
            </a:r>
            <a:r>
              <a:rPr lang="en-US" sz="2400" kern="0">
                <a:solidFill>
                  <a:srgbClr val="1B3A60"/>
                </a:solidFill>
                <a:latin typeface="Open Sans"/>
                <a:ea typeface="ヒラギノ角ゴ Pro W3"/>
              </a:rPr>
              <a:t>Iraq to:</a:t>
            </a:r>
          </a:p>
          <a:p>
            <a:pPr eaLnBrk="0" hangingPunct="0">
              <a:lnSpc>
                <a:spcPct val="90000"/>
              </a:lnSpc>
              <a:spcBef>
                <a:spcPct val="20000"/>
              </a:spcBef>
              <a:buClr>
                <a:srgbClr val="EC5B00"/>
              </a:buClr>
            </a:pPr>
            <a:endParaRPr lang="en-US" sz="2400" kern="0">
              <a:solidFill>
                <a:srgbClr val="1B3A60"/>
              </a:solidFill>
              <a:latin typeface="Open Sans"/>
              <a:ea typeface="ヒラギノ角ゴ Pro W3"/>
            </a:endParaRPr>
          </a:p>
          <a:p>
            <a:pPr eaLnBrk="0" hangingPunct="0">
              <a:lnSpc>
                <a:spcPct val="90000"/>
              </a:lnSpc>
              <a:spcBef>
                <a:spcPct val="20000"/>
              </a:spcBef>
              <a:buClr>
                <a:srgbClr val="EC5B00"/>
              </a:buClr>
            </a:pPr>
            <a:r>
              <a:rPr lang="en-US" sz="2400" kern="0">
                <a:solidFill>
                  <a:srgbClr val="1B3A60"/>
                </a:solidFill>
                <a:latin typeface="Open Sans"/>
                <a:ea typeface="ヒラギノ角ゴ Pro W3"/>
              </a:rPr>
              <a:t> </a:t>
            </a:r>
            <a:r>
              <a:rPr lang="en-US" sz="2400" kern="0" dirty="0">
                <a:solidFill>
                  <a:srgbClr val="1B3A60"/>
                </a:solidFill>
                <a:latin typeface="Open Sans"/>
                <a:ea typeface="ヒラギノ角ゴ Pro W3"/>
                <a:hlinkClick r:id="rId3"/>
              </a:rPr>
              <a:t>Iraqfulbrightscholar@iie.org</a:t>
            </a:r>
            <a:r>
              <a:rPr lang="en-US" sz="2400" kern="0" dirty="0">
                <a:solidFill>
                  <a:srgbClr val="1B3A60"/>
                </a:solidFill>
                <a:latin typeface="Open Sans"/>
                <a:ea typeface="ヒラギノ角ゴ Pro W3"/>
              </a:rPr>
              <a:t>.</a:t>
            </a:r>
          </a:p>
        </p:txBody>
      </p:sp>
    </p:spTree>
    <p:extLst>
      <p:ext uri="{BB962C8B-B14F-4D97-AF65-F5344CB8AC3E}">
        <p14:creationId xmlns:p14="http://schemas.microsoft.com/office/powerpoint/2010/main" xmlns="" val="678063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7701" y="3124200"/>
            <a:ext cx="8001000" cy="644525"/>
          </a:xfrm>
        </p:spPr>
        <p:txBody>
          <a:bodyPr/>
          <a:lstStyle/>
          <a:p>
            <a:r>
              <a:rPr lang="en-US" sz="2200" dirty="0"/>
              <a:t>FULBRIGHT VISITING SCHOLAR  PROGRAM FOR IRAQ</a:t>
            </a:r>
          </a:p>
        </p:txBody>
      </p:sp>
      <p:sp>
        <p:nvSpPr>
          <p:cNvPr id="3" name="Text Placeholder 2"/>
          <p:cNvSpPr>
            <a:spLocks noGrp="1"/>
          </p:cNvSpPr>
          <p:nvPr>
            <p:ph type="body" sz="quarter" idx="11"/>
          </p:nvPr>
        </p:nvSpPr>
        <p:spPr/>
        <p:txBody>
          <a:bodyPr/>
          <a:lstStyle/>
          <a:p>
            <a:fld id="{AC72AA06-4BD8-4A10-AC13-9369AF70268B}" type="datetime4">
              <a:rPr lang="en-US" smtClean="0"/>
              <a:pPr/>
              <a:t>November 28, 2016</a:t>
            </a:fld>
            <a:endParaRPr lang="en-US" dirty="0"/>
          </a:p>
        </p:txBody>
      </p:sp>
      <p:sp>
        <p:nvSpPr>
          <p:cNvPr id="4" name="Text Placeholder 3"/>
          <p:cNvSpPr>
            <a:spLocks noGrp="1"/>
          </p:cNvSpPr>
          <p:nvPr>
            <p:ph type="body" sz="quarter" idx="12"/>
          </p:nvPr>
        </p:nvSpPr>
        <p:spPr/>
        <p:txBody>
          <a:bodyPr/>
          <a:lstStyle/>
          <a:p>
            <a:pPr lvl="0"/>
            <a:r>
              <a:rPr lang="en-US" dirty="0" smtClean="0"/>
              <a:t>Presented By: </a:t>
            </a:r>
            <a:r>
              <a:rPr lang="en-US" dirty="0" smtClean="0"/>
              <a:t>James </a:t>
            </a:r>
            <a:r>
              <a:rPr lang="en-US" dirty="0" smtClean="0"/>
              <a:t>H </a:t>
            </a:r>
            <a:r>
              <a:rPr lang="en-US" dirty="0" err="1" smtClean="0"/>
              <a:t>Haido</a:t>
            </a:r>
            <a:r>
              <a:rPr lang="en-US" dirty="0" smtClean="0"/>
              <a:t>, PhD</a:t>
            </a:r>
            <a:endParaRPr lang="en-US" dirty="0" smtClean="0"/>
          </a:p>
          <a:p>
            <a:pPr lvl="0"/>
            <a:r>
              <a:rPr lang="en-US" dirty="0" smtClean="0"/>
              <a:t>University of </a:t>
            </a:r>
            <a:r>
              <a:rPr lang="en-US" dirty="0" err="1" smtClean="0"/>
              <a:t>Duhok</a:t>
            </a:r>
            <a:endParaRPr lang="en-US" dirty="0" smtClean="0"/>
          </a:p>
          <a:p>
            <a:pPr lvl="0"/>
            <a:r>
              <a:rPr lang="en-US" dirty="0" smtClean="0"/>
              <a:t>Email: </a:t>
            </a:r>
            <a:r>
              <a:rPr lang="en-US" dirty="0" smtClean="0">
                <a:hlinkClick r:id="rId3"/>
              </a:rPr>
              <a:t>james.haido@uod.ac</a:t>
            </a:r>
            <a:r>
              <a:rPr lang="en-US" dirty="0" smtClean="0"/>
              <a:t> </a:t>
            </a:r>
            <a:endParaRPr lang="en-US" dirty="0"/>
          </a:p>
        </p:txBody>
      </p:sp>
    </p:spTree>
    <p:extLst>
      <p:ext uri="{BB962C8B-B14F-4D97-AF65-F5344CB8AC3E}">
        <p14:creationId xmlns:p14="http://schemas.microsoft.com/office/powerpoint/2010/main" xmlns="" val="1785211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2093669"/>
            <a:ext cx="8915400" cy="4916731"/>
          </a:xfrm>
          <a:prstGeom prst="rect">
            <a:avLst/>
          </a:prstGeom>
          <a:noFill/>
        </p:spPr>
        <p:txBody>
          <a:bodyPr wrap="square" numCol="2" spcCol="457200">
            <a:spAutoFit/>
          </a:bodyPr>
          <a:lstStyle/>
          <a:p>
            <a:pPr fontAlgn="auto">
              <a:spcBef>
                <a:spcPts val="0"/>
              </a:spcBef>
              <a:spcAft>
                <a:spcPts val="500"/>
              </a:spcAft>
              <a:defRPr/>
            </a:pPr>
            <a:endParaRPr lang="en-US" sz="1600" b="1" baseline="30000" dirty="0">
              <a:solidFill>
                <a:srgbClr val="E3452F"/>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ea typeface="+mn-ea"/>
              <a:cs typeface="Arial"/>
            </a:endParaRPr>
          </a:p>
          <a:p>
            <a:pPr fontAlgn="auto">
              <a:spcBef>
                <a:spcPts val="0"/>
              </a:spcBef>
              <a:spcAft>
                <a:spcPts val="500"/>
              </a:spcAft>
              <a:defRPr/>
            </a:pPr>
            <a:endParaRPr lang="en-US" sz="1200" b="1" cap="all" baseline="30000" dirty="0">
              <a:solidFill>
                <a:srgbClr val="006699"/>
              </a:solidFill>
              <a:latin typeface="Arial"/>
              <a:cs typeface="Arial"/>
            </a:endParaRPr>
          </a:p>
          <a:p>
            <a:pPr fontAlgn="auto">
              <a:spcBef>
                <a:spcPts val="0"/>
              </a:spcBef>
              <a:spcAft>
                <a:spcPts val="500"/>
              </a:spcAft>
              <a:defRPr/>
            </a:pPr>
            <a:endParaRPr lang="en-US" sz="1200" b="1" cap="all" baseline="30000" dirty="0">
              <a:solidFill>
                <a:srgbClr val="006699"/>
              </a:solidFill>
              <a:latin typeface="Arial"/>
              <a:ea typeface="+mn-ea"/>
              <a:cs typeface="Arial"/>
            </a:endParaRPr>
          </a:p>
          <a:p>
            <a:pPr fontAlgn="auto">
              <a:spcBef>
                <a:spcPts val="0"/>
              </a:spcBef>
              <a:spcAft>
                <a:spcPts val="500"/>
              </a:spcAft>
              <a:defRPr/>
            </a:pPr>
            <a:endParaRPr lang="en-US" sz="1200" b="1" cap="all" baseline="30000" dirty="0">
              <a:solidFill>
                <a:srgbClr val="006699"/>
              </a:solidFill>
              <a:latin typeface="Arial"/>
              <a:cs typeface="Arial"/>
            </a:endParaRPr>
          </a:p>
          <a:p>
            <a:pPr fontAlgn="auto">
              <a:spcBef>
                <a:spcPts val="0"/>
              </a:spcBef>
              <a:spcAft>
                <a:spcPts val="500"/>
              </a:spcAft>
              <a:defRPr/>
            </a:pPr>
            <a:endParaRPr lang="en-US" sz="1200" b="1" cap="all" baseline="30000" dirty="0">
              <a:solidFill>
                <a:srgbClr val="006699"/>
              </a:solidFill>
              <a:latin typeface="Arial"/>
              <a:ea typeface="+mn-ea"/>
              <a:cs typeface="Arial"/>
            </a:endParaRPr>
          </a:p>
          <a:p>
            <a:pPr fontAlgn="auto">
              <a:spcBef>
                <a:spcPts val="0"/>
              </a:spcBef>
              <a:spcAft>
                <a:spcPts val="500"/>
              </a:spcAft>
              <a:defRPr/>
            </a:pPr>
            <a:endParaRPr lang="en-US" sz="1200" b="1" cap="all" baseline="30000" dirty="0">
              <a:solidFill>
                <a:srgbClr val="006699"/>
              </a:solidFill>
              <a:latin typeface="Arial"/>
              <a:cs typeface="Arial"/>
            </a:endParaRPr>
          </a:p>
          <a:p>
            <a:pPr fontAlgn="auto">
              <a:spcBef>
                <a:spcPts val="0"/>
              </a:spcBef>
              <a:spcAft>
                <a:spcPts val="500"/>
              </a:spcAft>
              <a:defRPr/>
            </a:pPr>
            <a:endParaRPr lang="en-US" sz="1200" b="1" cap="all" baseline="30000" dirty="0">
              <a:solidFill>
                <a:srgbClr val="006699"/>
              </a:solidFill>
              <a:latin typeface="Arial"/>
              <a:ea typeface="+mn-ea"/>
              <a:cs typeface="Arial"/>
            </a:endParaRPr>
          </a:p>
          <a:p>
            <a:pPr fontAlgn="auto">
              <a:spcBef>
                <a:spcPts val="0"/>
              </a:spcBef>
              <a:spcAft>
                <a:spcPts val="500"/>
              </a:spcAft>
              <a:defRPr/>
            </a:pPr>
            <a:endParaRPr lang="en-US" sz="1200" b="1" cap="all" baseline="30000" dirty="0">
              <a:solidFill>
                <a:srgbClr val="006699"/>
              </a:solidFill>
              <a:latin typeface="Arial"/>
              <a:cs typeface="Arial"/>
            </a:endParaRPr>
          </a:p>
          <a:p>
            <a:pPr fontAlgn="auto">
              <a:spcBef>
                <a:spcPts val="0"/>
              </a:spcBef>
              <a:spcAft>
                <a:spcPts val="0"/>
              </a:spcAft>
              <a:defRPr/>
            </a:pPr>
            <a:endParaRPr lang="en-US" sz="1600" b="1" baseline="30000" dirty="0">
              <a:solidFill>
                <a:srgbClr val="006699"/>
              </a:solidFill>
              <a:latin typeface="Helvetica"/>
              <a:ea typeface="+mn-ea"/>
              <a:cs typeface="Helvetica"/>
            </a:endParaRPr>
          </a:p>
          <a:p>
            <a:pPr fontAlgn="auto">
              <a:spcBef>
                <a:spcPts val="0"/>
              </a:spcBef>
              <a:spcAft>
                <a:spcPts val="0"/>
              </a:spcAft>
              <a:defRPr/>
            </a:pPr>
            <a:endParaRPr lang="en-US" sz="1600" b="1" baseline="30000" dirty="0">
              <a:solidFill>
                <a:srgbClr val="006699"/>
              </a:solidFill>
              <a:latin typeface="Helvetica"/>
              <a:ea typeface="+mn-ea"/>
              <a:cs typeface="Helvetica"/>
            </a:endParaRPr>
          </a:p>
          <a:p>
            <a:pPr>
              <a:defRPr/>
            </a:pPr>
            <a:endParaRPr lang="en-US" sz="1600" b="1" dirty="0">
              <a:solidFill>
                <a:srgbClr val="006699"/>
              </a:solidFill>
              <a:latin typeface="Open Sans Semibold" pitchFamily="34" charset="0"/>
              <a:ea typeface="Open Sans Semibold" pitchFamily="34" charset="0"/>
              <a:cs typeface="Open Sans Semibold" pitchFamily="34" charset="0"/>
            </a:endParaRPr>
          </a:p>
          <a:p>
            <a:pPr>
              <a:defRPr/>
            </a:pPr>
            <a:endParaRPr lang="en-US" sz="1600" b="1" dirty="0">
              <a:solidFill>
                <a:srgbClr val="006699"/>
              </a:solidFill>
              <a:latin typeface="Open Sans Semibold" pitchFamily="34" charset="0"/>
              <a:ea typeface="Open Sans Semibold" pitchFamily="34" charset="0"/>
              <a:cs typeface="Open Sans Semibold" pitchFamily="34" charset="0"/>
            </a:endParaRPr>
          </a:p>
          <a:p>
            <a:pPr algn="ctr">
              <a:defRPr/>
            </a:pPr>
            <a:r>
              <a:rPr lang="en-US" sz="1600" i="1" dirty="0">
                <a:solidFill>
                  <a:srgbClr val="006699"/>
                </a:solidFill>
                <a:latin typeface="Open Sans Semibold" pitchFamily="34" charset="0"/>
                <a:ea typeface="Open Sans Semibold" pitchFamily="34" charset="0"/>
                <a:cs typeface="Open Sans Semibold" pitchFamily="34" charset="0"/>
              </a:rPr>
              <a:t>“</a:t>
            </a:r>
            <a:r>
              <a:rPr lang="en-US" sz="1600" i="1" dirty="0">
                <a:solidFill>
                  <a:srgbClr val="006699"/>
                </a:solidFill>
                <a:latin typeface="+mj-lt"/>
                <a:ea typeface="Open Sans Semibold" pitchFamily="34" charset="0"/>
                <a:cs typeface="Open Sans Semibold" pitchFamily="34" charset="0"/>
              </a:rPr>
              <a:t>International education exchange is the most significant current project designed to continue the process of humanizing mankind to the point, we would hope, that nations can learn to live in peace.”</a:t>
            </a:r>
          </a:p>
          <a:p>
            <a:pPr>
              <a:defRPr/>
            </a:pPr>
            <a:endParaRPr lang="en-US" sz="1600" i="1" dirty="0">
              <a:solidFill>
                <a:srgbClr val="006699"/>
              </a:solidFill>
              <a:latin typeface="+mj-lt"/>
              <a:ea typeface="Open Sans Semibold" pitchFamily="34" charset="0"/>
              <a:cs typeface="Open Sans Semibold" pitchFamily="34" charset="0"/>
            </a:endParaRPr>
          </a:p>
          <a:p>
            <a:pPr>
              <a:buFontTx/>
              <a:buChar char="•"/>
            </a:pPr>
            <a:endParaRPr lang="en-US" sz="1600" b="1" dirty="0">
              <a:solidFill>
                <a:srgbClr val="006699"/>
              </a:solidFill>
              <a:latin typeface="+mj-lt"/>
              <a:ea typeface="Open Sans Semibold" pitchFamily="34" charset="0"/>
              <a:cs typeface="Open Sans Semibold" pitchFamily="34" charset="0"/>
            </a:endParaRPr>
          </a:p>
          <a:p>
            <a:pPr>
              <a:buFontTx/>
              <a:buChar char="•"/>
            </a:pPr>
            <a:endParaRPr lang="en-US" sz="1600" b="1" dirty="0">
              <a:solidFill>
                <a:srgbClr val="006699"/>
              </a:solidFill>
              <a:latin typeface="+mj-lt"/>
              <a:ea typeface="Open Sans Semibold" pitchFamily="34" charset="0"/>
              <a:cs typeface="Open Sans Semibold" pitchFamily="34" charset="0"/>
            </a:endParaRPr>
          </a:p>
          <a:p>
            <a:pPr>
              <a:buFontTx/>
              <a:buChar char="•"/>
            </a:pPr>
            <a:endParaRPr lang="en-US" sz="1600" b="1" dirty="0">
              <a:solidFill>
                <a:srgbClr val="006699"/>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006699"/>
                </a:solidFill>
                <a:latin typeface="+mj-lt"/>
                <a:ea typeface="Open Sans Semibold" pitchFamily="34" charset="0"/>
                <a:cs typeface="Open Sans Semibold" pitchFamily="34" charset="0"/>
              </a:rPr>
              <a:t>Established 1946</a:t>
            </a:r>
          </a:p>
          <a:p>
            <a:pPr marL="285750" indent="-285750">
              <a:buFont typeface="Arial" pitchFamily="34" charset="0"/>
              <a:buChar char="•"/>
            </a:pPr>
            <a:endParaRPr lang="en-US" sz="1600" b="1" dirty="0">
              <a:solidFill>
                <a:srgbClr val="006699"/>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006699"/>
                </a:solidFill>
                <a:latin typeface="+mj-lt"/>
                <a:ea typeface="Open Sans Semibold" pitchFamily="34" charset="0"/>
                <a:cs typeface="Open Sans Semibold" pitchFamily="34" charset="0"/>
              </a:rPr>
              <a:t>Sends U.S. academics and professionals overseas and brings scholars and professionals from abroad to the U.S.</a:t>
            </a:r>
          </a:p>
          <a:p>
            <a:pPr marL="285750" indent="-285750">
              <a:buFont typeface="Arial" pitchFamily="34" charset="0"/>
              <a:buChar char="•"/>
            </a:pPr>
            <a:endParaRPr lang="en-US" sz="1600" b="1" dirty="0">
              <a:solidFill>
                <a:srgbClr val="006699"/>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006699"/>
                </a:solidFill>
                <a:latin typeface="+mj-lt"/>
                <a:ea typeface="Open Sans Semibold" pitchFamily="34" charset="0"/>
                <a:cs typeface="Open Sans Semibold" pitchFamily="34" charset="0"/>
              </a:rPr>
              <a:t>Sponsored by U.S. Department of State’s Bureau of Educational and Cultural Affairs</a:t>
            </a:r>
          </a:p>
          <a:p>
            <a:pPr marL="285750" indent="-285750">
              <a:buFont typeface="Arial" pitchFamily="34" charset="0"/>
              <a:buChar char="•"/>
            </a:pPr>
            <a:endParaRPr lang="en-US" sz="1600" b="1" dirty="0">
              <a:solidFill>
                <a:srgbClr val="006699"/>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006699"/>
                </a:solidFill>
                <a:latin typeface="+mj-lt"/>
                <a:ea typeface="Open Sans Semibold" pitchFamily="34" charset="0"/>
                <a:cs typeface="Open Sans Semibold" pitchFamily="34" charset="0"/>
              </a:rPr>
              <a:t>Administered by the Institute of International Education’s Council for International Exchange of Scholars (CIES)</a:t>
            </a:r>
          </a:p>
          <a:p>
            <a:pPr>
              <a:defRPr/>
            </a:pPr>
            <a:endParaRPr lang="en-US" sz="1600" b="1" dirty="0">
              <a:solidFill>
                <a:srgbClr val="015696"/>
              </a:solidFill>
              <a:latin typeface="Georgia" pitchFamily="18" charset="0"/>
            </a:endParaRPr>
          </a:p>
          <a:p>
            <a:pPr fontAlgn="auto">
              <a:spcBef>
                <a:spcPts val="0"/>
              </a:spcBef>
              <a:spcAft>
                <a:spcPts val="0"/>
              </a:spcAft>
              <a:defRPr/>
            </a:pPr>
            <a:endParaRPr lang="en-US" sz="1700" baseline="30000" dirty="0">
              <a:solidFill>
                <a:srgbClr val="595959"/>
              </a:solidFill>
              <a:latin typeface="Helvetica"/>
              <a:ea typeface="+mn-ea"/>
              <a:cs typeface="Helvetica"/>
            </a:endParaRPr>
          </a:p>
        </p:txBody>
      </p:sp>
      <p:sp>
        <p:nvSpPr>
          <p:cNvPr id="10" name="TextBox 37"/>
          <p:cNvSpPr txBox="1">
            <a:spLocks noChangeArrowheads="1"/>
          </p:cNvSpPr>
          <p:nvPr/>
        </p:nvSpPr>
        <p:spPr bwMode="auto">
          <a:xfrm>
            <a:off x="152400" y="838200"/>
            <a:ext cx="7239000" cy="523220"/>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latin typeface="Open Sans Semibold" pitchFamily="34" charset="0"/>
                <a:ea typeface="Open Sans Semibold" pitchFamily="34" charset="0"/>
                <a:cs typeface="Open Sans Semibold" pitchFamily="34" charset="0"/>
              </a:rPr>
              <a:t>Senator J. William Fulbright (1905-1995)</a:t>
            </a:r>
            <a:endParaRPr lang="en-US" sz="2800" dirty="0">
              <a:latin typeface="Open Sans Semibold" pitchFamily="34" charset="0"/>
              <a:ea typeface="Open Sans Semibold" pitchFamily="34" charset="0"/>
              <a:cs typeface="Open Sans Semibold"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6045" y="2037775"/>
            <a:ext cx="2576619" cy="238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101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87316"/>
            <a:ext cx="7772400" cy="836684"/>
          </a:xfrm>
        </p:spPr>
        <p:txBody>
          <a:bodyPr/>
          <a:lstStyle/>
          <a:p>
            <a:r>
              <a:rPr lang="en-US" sz="3000" dirty="0"/>
              <a:t>Fulbright Visiting Scholar Program Overview</a:t>
            </a:r>
          </a:p>
        </p:txBody>
      </p:sp>
      <p:sp>
        <p:nvSpPr>
          <p:cNvPr id="3" name="Content Placeholder 2"/>
          <p:cNvSpPr>
            <a:spLocks noGrp="1"/>
          </p:cNvSpPr>
          <p:nvPr>
            <p:ph sz="quarter" idx="11"/>
          </p:nvPr>
        </p:nvSpPr>
        <p:spPr>
          <a:xfrm>
            <a:off x="529988" y="1981200"/>
            <a:ext cx="4800600" cy="3273425"/>
          </a:xfrm>
        </p:spPr>
        <p:txBody>
          <a:bodyPr/>
          <a:lstStyle/>
          <a:p>
            <a:r>
              <a:rPr lang="en-US" dirty="0"/>
              <a:t>Ten-week, non-degree professional faculty development program for junior Iraqi scholars. </a:t>
            </a:r>
          </a:p>
          <a:p>
            <a:endParaRPr lang="en-US" dirty="0"/>
          </a:p>
          <a:p>
            <a:r>
              <a:rPr lang="en-US" dirty="0"/>
              <a:t>Five discipline based cohorts will be hosted at U.S. universities. </a:t>
            </a:r>
          </a:p>
          <a:p>
            <a:endParaRPr lang="en-US" dirty="0"/>
          </a:p>
          <a:p>
            <a:r>
              <a:rPr lang="en-US" dirty="0"/>
              <a:t>This is </a:t>
            </a:r>
            <a:r>
              <a:rPr lang="en-US" b="1" u="sng" dirty="0">
                <a:solidFill>
                  <a:srgbClr val="FF0000"/>
                </a:solidFill>
              </a:rPr>
              <a:t>not</a:t>
            </a:r>
            <a:r>
              <a:rPr lang="en-US" dirty="0"/>
              <a:t> a research program, although participants will be introduced to research methodology.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1720" y="2133600"/>
            <a:ext cx="2433188" cy="327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4602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Benefits to Iraqi Scholars</a:t>
            </a:r>
          </a:p>
        </p:txBody>
      </p:sp>
      <p:sp>
        <p:nvSpPr>
          <p:cNvPr id="3" name="Content Placeholder 2"/>
          <p:cNvSpPr>
            <a:spLocks noGrp="1"/>
          </p:cNvSpPr>
          <p:nvPr>
            <p:ph sz="quarter" idx="11"/>
          </p:nvPr>
        </p:nvSpPr>
        <p:spPr>
          <a:xfrm>
            <a:off x="515112" y="1524000"/>
            <a:ext cx="7772400" cy="3429000"/>
          </a:xfrm>
        </p:spPr>
        <p:txBody>
          <a:bodyPr/>
          <a:lstStyle/>
          <a:p>
            <a:r>
              <a:rPr lang="en-US" dirty="0"/>
              <a:t>Build higher education capacity in Iraq</a:t>
            </a:r>
          </a:p>
          <a:p>
            <a:endParaRPr lang="en-US" sz="1500" dirty="0"/>
          </a:p>
          <a:p>
            <a:r>
              <a:rPr lang="en-US" dirty="0"/>
              <a:t>Develop a network of American colleagues and opportunities for future collaboration</a:t>
            </a:r>
          </a:p>
          <a:p>
            <a:endParaRPr lang="en-US" sz="1500" dirty="0"/>
          </a:p>
          <a:p>
            <a:r>
              <a:rPr lang="en-US" dirty="0"/>
              <a:t>Improve teaching methods and develop new curricula</a:t>
            </a:r>
          </a:p>
          <a:p>
            <a:endParaRPr lang="en-US" sz="1500" dirty="0"/>
          </a:p>
          <a:p>
            <a:r>
              <a:rPr lang="en-US" dirty="0"/>
              <a:t>Promote mutual understanding between Iraqis and Americans</a:t>
            </a:r>
          </a:p>
          <a:p>
            <a:endParaRPr lang="en-US" sz="1500" dirty="0"/>
          </a:p>
          <a:p>
            <a:r>
              <a:rPr lang="en-US" dirty="0"/>
              <a:t>Join an elite group of over 300,000 Fulbright alumni</a:t>
            </a:r>
          </a:p>
          <a:p>
            <a:endParaRPr lang="en-US" sz="1500" dirty="0"/>
          </a:p>
          <a:p>
            <a:pPr marL="0" indent="0">
              <a:buNone/>
            </a:pPr>
            <a:r>
              <a:rPr lang="en-US" i="1" dirty="0"/>
              <a:t>Fulbright is one of the most prestigious and widely recognized international academic and cultural exchange programs in the world.</a:t>
            </a:r>
          </a:p>
          <a:p>
            <a:endParaRPr lang="en-US" dirty="0"/>
          </a:p>
        </p:txBody>
      </p:sp>
    </p:spTree>
    <p:extLst>
      <p:ext uri="{BB962C8B-B14F-4D97-AF65-F5344CB8AC3E}">
        <p14:creationId xmlns:p14="http://schemas.microsoft.com/office/powerpoint/2010/main" xmlns="" val="3805746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6910" y="666294"/>
            <a:ext cx="7772400" cy="531884"/>
          </a:xfrm>
        </p:spPr>
        <p:txBody>
          <a:bodyPr/>
          <a:lstStyle/>
          <a:p>
            <a:r>
              <a:rPr lang="en-US" sz="3000" dirty="0"/>
              <a:t>Eligibility Requirements</a:t>
            </a:r>
          </a:p>
        </p:txBody>
      </p:sp>
      <p:sp>
        <p:nvSpPr>
          <p:cNvPr id="3" name="Content Placeholder 2"/>
          <p:cNvSpPr>
            <a:spLocks noGrp="1"/>
          </p:cNvSpPr>
          <p:nvPr>
            <p:ph sz="quarter" idx="11"/>
          </p:nvPr>
        </p:nvSpPr>
        <p:spPr>
          <a:xfrm>
            <a:off x="533400" y="1219200"/>
            <a:ext cx="7924800" cy="4495800"/>
          </a:xfrm>
        </p:spPr>
        <p:txBody>
          <a:bodyPr/>
          <a:lstStyle/>
          <a:p>
            <a:endParaRPr lang="en-US" dirty="0">
              <a:solidFill>
                <a:schemeClr val="accent1">
                  <a:lumMod val="50000"/>
                </a:schemeClr>
              </a:solidFill>
            </a:endParaRPr>
          </a:p>
          <a:p>
            <a:r>
              <a:rPr lang="en-US" dirty="0">
                <a:solidFill>
                  <a:schemeClr val="accent1">
                    <a:lumMod val="50000"/>
                  </a:schemeClr>
                </a:solidFill>
              </a:rPr>
              <a:t>Resident and citizen of Iraq</a:t>
            </a:r>
          </a:p>
          <a:p>
            <a:endParaRPr lang="en-US" sz="1000" dirty="0">
              <a:solidFill>
                <a:schemeClr val="accent1">
                  <a:lumMod val="50000"/>
                </a:schemeClr>
              </a:solidFill>
            </a:endParaRPr>
          </a:p>
          <a:p>
            <a:r>
              <a:rPr lang="en-US" dirty="0">
                <a:solidFill>
                  <a:schemeClr val="accent1">
                    <a:lumMod val="50000"/>
                  </a:schemeClr>
                </a:solidFill>
              </a:rPr>
              <a:t>Full-time Iraqi university faculty member</a:t>
            </a:r>
          </a:p>
          <a:p>
            <a:endParaRPr lang="en-US" sz="1000" dirty="0">
              <a:solidFill>
                <a:schemeClr val="accent1">
                  <a:lumMod val="50000"/>
                </a:schemeClr>
              </a:solidFill>
            </a:endParaRPr>
          </a:p>
          <a:p>
            <a:pPr marL="0" indent="0">
              <a:buNone/>
            </a:pPr>
            <a:r>
              <a:rPr lang="en-US" b="1" dirty="0">
                <a:solidFill>
                  <a:schemeClr val="accent1">
                    <a:lumMod val="50000"/>
                  </a:schemeClr>
                </a:solidFill>
              </a:rPr>
              <a:t>Meet one of the following education/experience requirements:</a:t>
            </a:r>
          </a:p>
          <a:p>
            <a:pPr marL="0" indent="0">
              <a:buNone/>
            </a:pPr>
            <a:endParaRPr lang="en-US" sz="1000" b="1" dirty="0">
              <a:solidFill>
                <a:schemeClr val="accent1">
                  <a:lumMod val="50000"/>
                </a:schemeClr>
              </a:solidFill>
            </a:endParaRPr>
          </a:p>
          <a:p>
            <a:r>
              <a:rPr lang="en-US" dirty="0">
                <a:solidFill>
                  <a:schemeClr val="accent1">
                    <a:lumMod val="50000"/>
                  </a:schemeClr>
                </a:solidFill>
              </a:rPr>
              <a:t>Minimum of an MA/MS degree with at least five years of university-level teaching experience</a:t>
            </a:r>
          </a:p>
          <a:p>
            <a:endParaRPr lang="en-US" sz="1000" dirty="0">
              <a:solidFill>
                <a:schemeClr val="accent1">
                  <a:lumMod val="50000"/>
                </a:schemeClr>
              </a:solidFill>
            </a:endParaRPr>
          </a:p>
          <a:p>
            <a:r>
              <a:rPr lang="en-US" dirty="0"/>
              <a:t>MA/MS, currently enrolled in a PhD program, with at least three years of university-level lecturing experience</a:t>
            </a:r>
          </a:p>
          <a:p>
            <a:endParaRPr lang="en-US" sz="1000" dirty="0"/>
          </a:p>
          <a:p>
            <a:r>
              <a:rPr lang="en-US" dirty="0">
                <a:solidFill>
                  <a:schemeClr val="accent1">
                    <a:lumMod val="50000"/>
                  </a:schemeClr>
                </a:solidFill>
              </a:rPr>
              <a:t>PhD and no more than five years of university-level teaching experience.</a:t>
            </a:r>
          </a:p>
          <a:p>
            <a:endParaRPr lang="en-US" dirty="0"/>
          </a:p>
          <a:p>
            <a:endParaRPr lang="en-US" dirty="0">
              <a:solidFill>
                <a:schemeClr val="accent1">
                  <a:lumMod val="50000"/>
                </a:schemeClr>
              </a:solidFill>
            </a:endParaRPr>
          </a:p>
          <a:p>
            <a:endParaRPr lang="en-US" dirty="0">
              <a:solidFill>
                <a:schemeClr val="accent1">
                  <a:lumMod val="50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4213193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Eligibility Requirements (Continued)</a:t>
            </a:r>
          </a:p>
          <a:p>
            <a:endParaRPr lang="en-US" sz="3000" dirty="0"/>
          </a:p>
          <a:p>
            <a:endParaRPr lang="en-US" sz="3000" dirty="0"/>
          </a:p>
          <a:p>
            <a:endParaRPr lang="en-US" sz="3000" dirty="0"/>
          </a:p>
        </p:txBody>
      </p:sp>
      <p:sp>
        <p:nvSpPr>
          <p:cNvPr id="3" name="Content Placeholder 2"/>
          <p:cNvSpPr>
            <a:spLocks noGrp="1"/>
          </p:cNvSpPr>
          <p:nvPr>
            <p:ph sz="quarter" idx="11"/>
          </p:nvPr>
        </p:nvSpPr>
        <p:spPr/>
        <p:txBody>
          <a:bodyPr/>
          <a:lstStyle/>
          <a:p>
            <a:endParaRPr lang="en-US" dirty="0"/>
          </a:p>
          <a:p>
            <a:r>
              <a:rPr lang="en-US" dirty="0"/>
              <a:t>Fluent in spoken and written English (recommended minimum TOEFL score of 550)</a:t>
            </a:r>
          </a:p>
          <a:p>
            <a:endParaRPr lang="en-US" sz="1000" dirty="0"/>
          </a:p>
          <a:p>
            <a:r>
              <a:rPr lang="en-US" dirty="0"/>
              <a:t>Commitment to classroom teaching and desire to strengthen teaching and leadership skills</a:t>
            </a:r>
          </a:p>
          <a:p>
            <a:endParaRPr lang="en-US" sz="1000" dirty="0"/>
          </a:p>
          <a:p>
            <a:r>
              <a:rPr lang="en-US" dirty="0"/>
              <a:t>Academic focus in one of program’s academic disciplines</a:t>
            </a:r>
          </a:p>
          <a:p>
            <a:endParaRPr lang="en-US" sz="1000" dirty="0"/>
          </a:p>
          <a:p>
            <a:r>
              <a:rPr lang="en-US" dirty="0"/>
              <a:t>Available to travel to U.S. and participate for duration of grant period</a:t>
            </a:r>
          </a:p>
          <a:p>
            <a:endParaRPr lang="en-US" sz="1000" dirty="0"/>
          </a:p>
          <a:p>
            <a:r>
              <a:rPr lang="en-US" dirty="0"/>
              <a:t>Committed to returning to Iraq to share knowledge and skills with students, colleagues, and university administrators</a:t>
            </a:r>
          </a:p>
          <a:p>
            <a:pPr marL="0" indent="0">
              <a:buNone/>
            </a:pPr>
            <a:r>
              <a:rPr lang="en-US" dirty="0"/>
              <a:t>.</a:t>
            </a:r>
          </a:p>
        </p:txBody>
      </p:sp>
    </p:spTree>
    <p:extLst>
      <p:ext uri="{BB962C8B-B14F-4D97-AF65-F5344CB8AC3E}">
        <p14:creationId xmlns:p14="http://schemas.microsoft.com/office/powerpoint/2010/main" xmlns="" val="192931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Cohorts &amp; Relevant Fields</a:t>
            </a:r>
          </a:p>
        </p:txBody>
      </p:sp>
      <p:sp>
        <p:nvSpPr>
          <p:cNvPr id="3" name="Content Placeholder 2"/>
          <p:cNvSpPr>
            <a:spLocks noGrp="1"/>
          </p:cNvSpPr>
          <p:nvPr>
            <p:ph sz="quarter" idx="11"/>
          </p:nvPr>
        </p:nvSpPr>
        <p:spPr>
          <a:xfrm>
            <a:off x="304800" y="1600200"/>
            <a:ext cx="5181600" cy="4495800"/>
          </a:xfrm>
        </p:spPr>
        <p:txBody>
          <a:bodyPr/>
          <a:lstStyle/>
          <a:p>
            <a:pPr marL="457200" indent="-457200">
              <a:buFont typeface="+mj-lt"/>
              <a:buAutoNum type="arabicPeriod"/>
            </a:pPr>
            <a:r>
              <a:rPr lang="en-US" b="1" dirty="0"/>
              <a:t>Law &amp; Human Rights–  </a:t>
            </a:r>
            <a:r>
              <a:rPr lang="en-US" dirty="0"/>
              <a:t>Law and social studies.</a:t>
            </a:r>
            <a:endParaRPr lang="en-US" b="1" dirty="0"/>
          </a:p>
          <a:p>
            <a:pPr marL="0" indent="0">
              <a:buNone/>
            </a:pPr>
            <a:endParaRPr lang="en-US" b="1" dirty="0">
              <a:solidFill>
                <a:schemeClr val="accent1">
                  <a:lumMod val="50000"/>
                </a:schemeClr>
              </a:solidFill>
            </a:endParaRPr>
          </a:p>
          <a:p>
            <a:pPr marL="457200" indent="-457200">
              <a:buFont typeface="+mj-lt"/>
              <a:buAutoNum type="arabicPeriod" startAt="2"/>
            </a:pPr>
            <a:r>
              <a:rPr lang="en-US" b="1" dirty="0"/>
              <a:t>TEFL/Linguistics – </a:t>
            </a:r>
            <a:r>
              <a:rPr lang="en-US" dirty="0"/>
              <a:t>Applied linguistics and teaching of English as a foreign or second language.</a:t>
            </a:r>
          </a:p>
          <a:p>
            <a:pPr marL="457200" indent="-457200">
              <a:buFont typeface="+mj-lt"/>
              <a:buAutoNum type="arabicPeriod" startAt="2"/>
            </a:pPr>
            <a:endParaRPr lang="en-US" dirty="0"/>
          </a:p>
          <a:p>
            <a:pPr marL="457200" indent="-457200">
              <a:buFont typeface="+mj-lt"/>
              <a:buAutoNum type="arabicPeriod" startAt="2"/>
            </a:pPr>
            <a:r>
              <a:rPr lang="en-US" b="1" dirty="0"/>
              <a:t>Business Administration &amp; Global Entrepreneurship</a:t>
            </a:r>
            <a:endParaRPr lang="en-US" dirty="0"/>
          </a:p>
        </p:txBody>
      </p:sp>
      <p:pic>
        <p:nvPicPr>
          <p:cNvPr id="4" name="Picture 3"/>
          <p:cNvPicPr>
            <a:picLocks noChangeAspect="1"/>
          </p:cNvPicPr>
          <p:nvPr/>
        </p:nvPicPr>
        <p:blipFill>
          <a:blip r:embed="rId2"/>
          <a:stretch>
            <a:fillRect/>
          </a:stretch>
        </p:blipFill>
        <p:spPr>
          <a:xfrm>
            <a:off x="5902708" y="2105025"/>
            <a:ext cx="2619375" cy="1743075"/>
          </a:xfrm>
          <a:prstGeom prst="rect">
            <a:avLst/>
          </a:prstGeom>
        </p:spPr>
      </p:pic>
    </p:spTree>
    <p:extLst>
      <p:ext uri="{BB962C8B-B14F-4D97-AF65-F5344CB8AC3E}">
        <p14:creationId xmlns:p14="http://schemas.microsoft.com/office/powerpoint/2010/main" xmlns="" val="2979477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3000" dirty="0"/>
              <a:t>Cohorts &amp; Relevant Fields (Continued)</a:t>
            </a:r>
          </a:p>
          <a:p>
            <a:endParaRPr lang="en-US" sz="3000" dirty="0"/>
          </a:p>
        </p:txBody>
      </p:sp>
      <p:sp>
        <p:nvSpPr>
          <p:cNvPr id="3" name="Content Placeholder 2"/>
          <p:cNvSpPr>
            <a:spLocks noGrp="1"/>
          </p:cNvSpPr>
          <p:nvPr>
            <p:ph sz="quarter" idx="11"/>
          </p:nvPr>
        </p:nvSpPr>
        <p:spPr>
          <a:xfrm>
            <a:off x="304800" y="1684986"/>
            <a:ext cx="5105400" cy="4495800"/>
          </a:xfrm>
        </p:spPr>
        <p:txBody>
          <a:bodyPr/>
          <a:lstStyle/>
          <a:p>
            <a:pPr marL="457200" indent="-457200">
              <a:buFont typeface="+mj-lt"/>
              <a:buAutoNum type="arabicPeriod" startAt="4"/>
            </a:pPr>
            <a:r>
              <a:rPr lang="en-US" b="1" dirty="0"/>
              <a:t>Science &amp; Technology –  </a:t>
            </a:r>
            <a:r>
              <a:rPr lang="en-US" dirty="0"/>
              <a:t>Biology, chemistry, physics, mathematics, computer science, information science, and GIS. </a:t>
            </a:r>
          </a:p>
          <a:p>
            <a:pPr marL="457200" indent="-457200">
              <a:buFont typeface="+mj-lt"/>
              <a:buAutoNum type="arabicPeriod" startAt="4"/>
            </a:pPr>
            <a:endParaRPr lang="en-US" dirty="0"/>
          </a:p>
          <a:p>
            <a:pPr marL="457200" indent="-457200">
              <a:buFont typeface="+mj-lt"/>
              <a:buAutoNum type="arabicPeriod" startAt="4"/>
            </a:pPr>
            <a:r>
              <a:rPr lang="en-US" b="1" dirty="0"/>
              <a:t>Engineering – </a:t>
            </a:r>
            <a:r>
              <a:rPr lang="en-US" dirty="0"/>
              <a:t>Mechanical, computer, civil, chemical, electrical, industrial, materials, and systems engineering. </a:t>
            </a:r>
          </a:p>
          <a:p>
            <a:pPr marL="457200" indent="-457200">
              <a:buFont typeface="+mj-lt"/>
              <a:buAutoNum type="arabicPeriod" startAt="4"/>
            </a:pPr>
            <a:endParaRPr lang="en-US" dirty="0"/>
          </a:p>
          <a:p>
            <a:endParaRPr lang="en-US" dirty="0"/>
          </a:p>
        </p:txBody>
      </p:sp>
      <p:pic>
        <p:nvPicPr>
          <p:cNvPr id="5" name="Picture 4" descr="microscope.JPG"/>
          <p:cNvPicPr>
            <a:picLocks noChangeAspect="1"/>
          </p:cNvPicPr>
          <p:nvPr/>
        </p:nvPicPr>
        <p:blipFill>
          <a:blip r:embed="rId2" cstate="print"/>
          <a:stretch>
            <a:fillRect/>
          </a:stretch>
        </p:blipFill>
        <p:spPr>
          <a:xfrm>
            <a:off x="5638800" y="1676400"/>
            <a:ext cx="2895600" cy="3048000"/>
          </a:xfrm>
          <a:prstGeom prst="rect">
            <a:avLst/>
          </a:prstGeom>
        </p:spPr>
      </p:pic>
    </p:spTree>
    <p:extLst>
      <p:ext uri="{BB962C8B-B14F-4D97-AF65-F5344CB8AC3E}">
        <p14:creationId xmlns:p14="http://schemas.microsoft.com/office/powerpoint/2010/main" xmlns="" val="167149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2846</TotalTime>
  <Words>871</Words>
  <Application>Microsoft Office PowerPoint</Application>
  <PresentationFormat>On-screen Show (4:3)</PresentationFormat>
  <Paragraphs>176</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Ullman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hp</cp:lastModifiedBy>
  <cp:revision>251</cp:revision>
  <dcterms:created xsi:type="dcterms:W3CDTF">2014-01-16T15:13:25Z</dcterms:created>
  <dcterms:modified xsi:type="dcterms:W3CDTF">2016-11-28T13:44:14Z</dcterms:modified>
</cp:coreProperties>
</file>